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77" r:id="rId5"/>
    <p:sldId id="279" r:id="rId6"/>
    <p:sldId id="263" r:id="rId7"/>
    <p:sldId id="259" r:id="rId8"/>
    <p:sldId id="261" r:id="rId9"/>
    <p:sldId id="258" r:id="rId10"/>
    <p:sldId id="280" r:id="rId11"/>
    <p:sldId id="260" r:id="rId12"/>
    <p:sldId id="265" r:id="rId13"/>
    <p:sldId id="276" r:id="rId14"/>
    <p:sldId id="266" r:id="rId15"/>
    <p:sldId id="281" r:id="rId16"/>
    <p:sldId id="282"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AE8"/>
    <a:srgbClr val="180860"/>
    <a:srgbClr val="19047A"/>
    <a:srgbClr val="18037E"/>
    <a:srgbClr val="817F6E"/>
    <a:srgbClr val="43545E"/>
    <a:srgbClr val="788648"/>
    <a:srgbClr val="EEBC19"/>
    <a:srgbClr val="E5B871"/>
    <a:srgbClr val="DEAD6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158" autoAdjust="0"/>
  </p:normalViewPr>
  <p:slideViewPr>
    <p:cSldViewPr snapToGrid="0">
      <p:cViewPr varScale="1">
        <p:scale>
          <a:sx n="64" d="100"/>
          <a:sy n="64" d="100"/>
        </p:scale>
        <p:origin x="1426" y="58"/>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2/1/2023</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dirty="0"/>
          </a:p>
        </p:txBody>
      </p:sp>
    </p:spTree>
    <p:extLst>
      <p:ext uri="{BB962C8B-B14F-4D97-AF65-F5344CB8AC3E}">
        <p14:creationId xmlns:p14="http://schemas.microsoft.com/office/powerpoint/2010/main" val="309651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Talk about Mass square difference -&gt; Mass</a:t>
            </a:r>
          </a:p>
          <a:p>
            <a:endParaRPr lang="en-US" dirty="0"/>
          </a:p>
          <a:p>
            <a:r>
              <a:rPr lang="en-IN" dirty="0"/>
              <a:t>But hey, I told you I was going to talk about one of the weirdest particles in the story. And the story is not over yet. </a:t>
            </a:r>
          </a:p>
          <a:p>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F5B62BC0-7DC4-4569-951D-2BB9475345C6}" type="slidenum">
              <a:rPr lang="en-US" smtClean="0"/>
              <a:t>12</a:t>
            </a:fld>
            <a:endParaRPr lang="en-US" dirty="0"/>
          </a:p>
        </p:txBody>
      </p:sp>
    </p:spTree>
    <p:extLst>
      <p:ext uri="{BB962C8B-B14F-4D97-AF65-F5344CB8AC3E}">
        <p14:creationId xmlns:p14="http://schemas.microsoft.com/office/powerpoint/2010/main" val="193182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chirality</a:t>
            </a:r>
          </a:p>
        </p:txBody>
      </p:sp>
      <p:sp>
        <p:nvSpPr>
          <p:cNvPr id="4" name="Slide Number Placeholder 3"/>
          <p:cNvSpPr>
            <a:spLocks noGrp="1"/>
          </p:cNvSpPr>
          <p:nvPr>
            <p:ph type="sldNum" sz="quarter" idx="5"/>
          </p:nvPr>
        </p:nvSpPr>
        <p:spPr/>
        <p:txBody>
          <a:bodyPr/>
          <a:lstStyle/>
          <a:p>
            <a:fld id="{F5B62BC0-7DC4-4569-951D-2BB9475345C6}" type="slidenum">
              <a:rPr lang="en-US" smtClean="0"/>
              <a:t>13</a:t>
            </a:fld>
            <a:endParaRPr lang="en-US" dirty="0"/>
          </a:p>
        </p:txBody>
      </p:sp>
    </p:spTree>
    <p:extLst>
      <p:ext uri="{BB962C8B-B14F-4D97-AF65-F5344CB8AC3E}">
        <p14:creationId xmlns:p14="http://schemas.microsoft.com/office/powerpoint/2010/main" val="247193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Thomson – electron</a:t>
            </a:r>
          </a:p>
          <a:p>
            <a:r>
              <a:rPr lang="en-IN" dirty="0"/>
              <a:t>Rutherford – nucleus</a:t>
            </a:r>
          </a:p>
          <a:p>
            <a:r>
              <a:rPr lang="en-IN" dirty="0"/>
              <a:t>Chadwick – neutron</a:t>
            </a:r>
          </a:p>
          <a:p>
            <a:r>
              <a:rPr lang="en-IN" dirty="0"/>
              <a:t>Dirac – antiparticles.</a:t>
            </a:r>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dirty="0"/>
          </a:p>
        </p:txBody>
      </p:sp>
    </p:spTree>
    <p:extLst>
      <p:ext uri="{BB962C8B-B14F-4D97-AF65-F5344CB8AC3E}">
        <p14:creationId xmlns:p14="http://schemas.microsoft.com/office/powerpoint/2010/main" val="43810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Yukawa meson mass – 100MeV</a:t>
            </a:r>
          </a:p>
          <a:p>
            <a:r>
              <a:rPr lang="en-IN" dirty="0"/>
              <a:t>Proton – 938 MeV</a:t>
            </a:r>
          </a:p>
          <a:p>
            <a:r>
              <a:rPr lang="en-IN" dirty="0"/>
              <a:t>Electron – 0.5 MeV</a:t>
            </a:r>
          </a:p>
          <a:p>
            <a:endParaRPr lang="en-IN" dirty="0"/>
          </a:p>
          <a:p>
            <a:r>
              <a:rPr lang="en-IN" dirty="0"/>
              <a:t>Rabi – who ordered this?</a:t>
            </a:r>
          </a:p>
          <a:p>
            <a:endParaRPr lang="en-IN" dirty="0"/>
          </a:p>
          <a:p>
            <a:endParaRPr lang="en-IN"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dirty="0"/>
          </a:p>
        </p:txBody>
      </p:sp>
    </p:spTree>
    <p:extLst>
      <p:ext uri="{BB962C8B-B14F-4D97-AF65-F5344CB8AC3E}">
        <p14:creationId xmlns:p14="http://schemas.microsoft.com/office/powerpoint/2010/main" val="98506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dirty="0"/>
          </a:p>
        </p:txBody>
      </p:sp>
    </p:spTree>
    <p:extLst>
      <p:ext uri="{BB962C8B-B14F-4D97-AF65-F5344CB8AC3E}">
        <p14:creationId xmlns:p14="http://schemas.microsoft.com/office/powerpoint/2010/main" val="407751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Up till now, it was a story of how particle physics came to be. The standard model even though is so well written, it is not free of problems. A lot of puzzles haunt the standard model and here I am going to talk about one of those puzzles. </a:t>
            </a:r>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dirty="0"/>
          </a:p>
        </p:txBody>
      </p:sp>
    </p:spTree>
    <p:extLst>
      <p:ext uri="{BB962C8B-B14F-4D97-AF65-F5344CB8AC3E}">
        <p14:creationId xmlns:p14="http://schemas.microsoft.com/office/powerpoint/2010/main" val="197692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standard model AKA quantum field theory is the physicist’s version of the periodic table. </a:t>
            </a:r>
          </a:p>
        </p:txBody>
      </p:sp>
      <p:sp>
        <p:nvSpPr>
          <p:cNvPr id="4" name="Slide Number Placeholder 3"/>
          <p:cNvSpPr>
            <a:spLocks noGrp="1"/>
          </p:cNvSpPr>
          <p:nvPr>
            <p:ph type="sldNum" sz="quarter" idx="5"/>
          </p:nvPr>
        </p:nvSpPr>
        <p:spPr/>
        <p:txBody>
          <a:bodyPr/>
          <a:lstStyle/>
          <a:p>
            <a:fld id="{F5B62BC0-7DC4-4569-951D-2BB9475345C6}" type="slidenum">
              <a:rPr lang="en-US" smtClean="0"/>
              <a:t>7</a:t>
            </a:fld>
            <a:endParaRPr lang="en-US" dirty="0"/>
          </a:p>
        </p:txBody>
      </p:sp>
    </p:spTree>
    <p:extLst>
      <p:ext uri="{BB962C8B-B14F-4D97-AF65-F5344CB8AC3E}">
        <p14:creationId xmlns:p14="http://schemas.microsoft.com/office/powerpoint/2010/main" val="281304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5B62BC0-7DC4-4569-951D-2BB9475345C6}" type="slidenum">
              <a:rPr lang="en-US" smtClean="0"/>
              <a:t>8</a:t>
            </a:fld>
            <a:endParaRPr lang="en-US" dirty="0"/>
          </a:p>
        </p:txBody>
      </p:sp>
    </p:spTree>
    <p:extLst>
      <p:ext uri="{BB962C8B-B14F-4D97-AF65-F5344CB8AC3E}">
        <p14:creationId xmlns:p14="http://schemas.microsoft.com/office/powerpoint/2010/main" val="287390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Neutrino detection – Cowan and </a:t>
            </a:r>
            <a:r>
              <a:rPr lang="en-IN" dirty="0" err="1"/>
              <a:t>Reines</a:t>
            </a:r>
            <a:r>
              <a:rPr lang="en-IN" dirty="0"/>
              <a:t>. </a:t>
            </a:r>
          </a:p>
          <a:p>
            <a:endParaRPr lang="en-IN" dirty="0"/>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dirty="0"/>
          </a:p>
        </p:txBody>
      </p:sp>
    </p:spTree>
    <p:extLst>
      <p:ext uri="{BB962C8B-B14F-4D97-AF65-F5344CB8AC3E}">
        <p14:creationId xmlns:p14="http://schemas.microsoft.com/office/powerpoint/2010/main" val="125659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5B62BC0-7DC4-4569-951D-2BB9475345C6}" type="slidenum">
              <a:rPr lang="en-US" smtClean="0"/>
              <a:t>10</a:t>
            </a:fld>
            <a:endParaRPr lang="en-US" dirty="0"/>
          </a:p>
        </p:txBody>
      </p:sp>
    </p:spTree>
    <p:extLst>
      <p:ext uri="{BB962C8B-B14F-4D97-AF65-F5344CB8AC3E}">
        <p14:creationId xmlns:p14="http://schemas.microsoft.com/office/powerpoint/2010/main" val="55561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right light in the sky&#10;&#10;Description automatically generated with low confidence">
            <a:extLst>
              <a:ext uri="{FF2B5EF4-FFF2-40B4-BE49-F238E27FC236}">
                <a16:creationId xmlns:a16="http://schemas.microsoft.com/office/drawing/2014/main" id="{B77203F0-3605-40EA-523A-CF128096E590}"/>
              </a:ext>
            </a:extLst>
          </p:cNvPr>
          <p:cNvPicPr>
            <a:picLocks noGrp="1" noChangeAspect="1"/>
          </p:cNvPicPr>
          <p:nvPr>
            <p:ph type="pic" sz="quarter" idx="10"/>
          </p:nvPr>
        </p:nvPicPr>
        <p:blipFill>
          <a:blip r:embed="rId2"/>
          <a:srcRect t="12500" b="12500"/>
          <a:stretch>
            <a:fillRect/>
          </a:stretch>
        </p:blipFill>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23002"/>
            <a:ext cx="12192000" cy="1425257"/>
          </a:xfrm>
          <a:solidFill>
            <a:schemeClr val="tx1">
              <a:lumMod val="95000"/>
              <a:lumOff val="5000"/>
              <a:alpha val="55000"/>
            </a:schemeClr>
          </a:solidFill>
        </p:spPr>
        <p:txBody>
          <a:bodyPr/>
          <a:lstStyle/>
          <a:p>
            <a:r>
              <a:rPr lang="en-US" noProof="0" dirty="0">
                <a:solidFill>
                  <a:schemeClr val="bg1"/>
                </a:solidFill>
              </a:rPr>
              <a:t>The particle problem</a:t>
            </a:r>
            <a:endParaRPr lang="en-US" dirty="0">
              <a:solidFill>
                <a:schemeClr val="bg1"/>
              </a:solidFill>
            </a:endParaRP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0" y="3848259"/>
            <a:ext cx="12192000" cy="1036320"/>
          </a:xfrm>
          <a:solidFill>
            <a:schemeClr val="tx1">
              <a:lumMod val="95000"/>
              <a:lumOff val="5000"/>
              <a:alpha val="55000"/>
            </a:schemeClr>
          </a:solidFill>
        </p:spPr>
        <p:txBody>
          <a:bodyPr/>
          <a:lstStyle/>
          <a:p>
            <a:r>
              <a:rPr lang="en-US" dirty="0"/>
              <a:t>Adithya A Rao​​</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19050"/>
            <a:ext cx="12192000" cy="2442052"/>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p:nvPr/>
        </p:nvSpPr>
        <p:spPr>
          <a:xfrm>
            <a:off x="0" y="4884579"/>
            <a:ext cx="12192000" cy="1954212"/>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1492898" y="2325925"/>
            <a:ext cx="9134669"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close up of a person's mouth&#10;&#10;Description automatically generated with low confidence">
            <a:extLst>
              <a:ext uri="{FF2B5EF4-FFF2-40B4-BE49-F238E27FC236}">
                <a16:creationId xmlns:a16="http://schemas.microsoft.com/office/drawing/2014/main" id="{7659495F-8D48-2AFA-E5DD-C5CB7A1F63DC}"/>
              </a:ext>
            </a:extLst>
          </p:cNvPr>
          <p:cNvPicPr>
            <a:picLocks noGrp="1" noChangeAspect="1"/>
          </p:cNvPicPr>
          <p:nvPr>
            <p:ph type="pic" sz="quarter" idx="10"/>
          </p:nvPr>
        </p:nvPicPr>
        <p:blipFill>
          <a:blip r:embed="rId3"/>
          <a:srcRect l="3692" r="3692"/>
          <a:stretch>
            <a:fillRect/>
          </a:stretch>
        </p:blipFill>
        <p:spPr/>
      </p:pic>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284545" y="2313759"/>
            <a:ext cx="4451959" cy="548711"/>
          </a:xfrm>
        </p:spPr>
        <p:txBody>
          <a:bodyPr/>
          <a:lstStyle/>
          <a:p>
            <a:r>
              <a:rPr lang="en-US" noProof="0" dirty="0">
                <a:solidFill>
                  <a:srgbClr val="FF0000"/>
                </a:solidFill>
              </a:rPr>
              <a:t>Solar neutrino problem</a:t>
            </a:r>
            <a:endParaRPr lang="en-US" dirty="0">
              <a:solidFill>
                <a:srgbClr val="FF0000"/>
              </a:solidFill>
            </a:endParaRPr>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284545" y="3036279"/>
            <a:ext cx="11533207" cy="3144602"/>
          </a:xfrm>
        </p:spPr>
        <p:txBody>
          <a:bodyPr/>
          <a:lstStyle/>
          <a:p>
            <a:pPr>
              <a:lnSpc>
                <a:spcPct val="150000"/>
              </a:lnSpc>
            </a:pPr>
            <a:r>
              <a:rPr lang="en-US" dirty="0"/>
              <a:t>When experimentalists pointed their detectors at the sun, expecting to detect a few trickles of the stream of neutrinos, shockingly they observed that only 1/3</a:t>
            </a:r>
            <a:r>
              <a:rPr lang="en-US" baseline="30000" dirty="0"/>
              <a:t>rd</a:t>
            </a:r>
            <a:r>
              <a:rPr lang="en-US" dirty="0"/>
              <a:t> of the expected number of neutrinos were detected. </a:t>
            </a:r>
          </a:p>
          <a:p>
            <a:pPr>
              <a:lnSpc>
                <a:spcPct val="150000"/>
              </a:lnSpc>
            </a:pPr>
            <a:endParaRPr lang="en-US" dirty="0"/>
          </a:p>
          <a:p>
            <a:pPr>
              <a:lnSpc>
                <a:spcPct val="150000"/>
              </a:lnSpc>
            </a:pPr>
            <a:r>
              <a:rPr lang="en-US" dirty="0"/>
              <a:t>The possible reasons for this discrepancy – </a:t>
            </a:r>
          </a:p>
          <a:p>
            <a:pPr marL="285750" indent="-285750">
              <a:lnSpc>
                <a:spcPct val="150000"/>
              </a:lnSpc>
              <a:buFont typeface="Arial" panose="020B0604020202020204" pitchFamily="34" charset="0"/>
              <a:buChar char="•"/>
            </a:pPr>
            <a:r>
              <a:rPr lang="en-US" dirty="0"/>
              <a:t>The experiment was wrong</a:t>
            </a:r>
          </a:p>
          <a:p>
            <a:pPr marL="285750" indent="-285750">
              <a:lnSpc>
                <a:spcPct val="150000"/>
              </a:lnSpc>
              <a:buFont typeface="Arial" panose="020B0604020202020204" pitchFamily="34" charset="0"/>
              <a:buChar char="•"/>
            </a:pPr>
            <a:r>
              <a:rPr lang="en-US" dirty="0"/>
              <a:t>The solar model used to calculate the expected number of neutrinos was wrong.</a:t>
            </a:r>
          </a:p>
          <a:p>
            <a:pPr marL="285750" indent="-285750">
              <a:lnSpc>
                <a:spcPct val="150000"/>
              </a:lnSpc>
              <a:buFont typeface="Arial" panose="020B0604020202020204" pitchFamily="34" charset="0"/>
              <a:buChar char="•"/>
            </a:pPr>
            <a:r>
              <a:rPr lang="en-US" dirty="0"/>
              <a:t>The neutrinos changed their type on their way from sun to the earth.</a:t>
            </a:r>
          </a:p>
          <a:p>
            <a:pPr>
              <a:lnSpc>
                <a:spcPct val="150000"/>
              </a:lnSpc>
            </a:pPr>
            <a:r>
              <a:rPr lang="en-US" dirty="0"/>
              <a:t> </a:t>
            </a:r>
          </a:p>
        </p:txBody>
      </p:sp>
      <p:sp>
        <p:nvSpPr>
          <p:cNvPr id="34" name="Date Placeholder 33">
            <a:extLst>
              <a:ext uri="{FF2B5EF4-FFF2-40B4-BE49-F238E27FC236}">
                <a16:creationId xmlns:a16="http://schemas.microsoft.com/office/drawing/2014/main" id="{CE5FA933-8959-4B54-AC99-11D1045822E8}"/>
              </a:ext>
            </a:extLst>
          </p:cNvPr>
          <p:cNvSpPr>
            <a:spLocks noGrp="1"/>
          </p:cNvSpPr>
          <p:nvPr>
            <p:ph type="dt" sz="half" idx="2"/>
          </p:nvPr>
        </p:nvSpPr>
        <p:spPr>
          <a:xfrm>
            <a:off x="838200" y="6356350"/>
            <a:ext cx="2743200" cy="365125"/>
          </a:xfrm>
        </p:spPr>
        <p:txBody>
          <a:bodyPr/>
          <a:lstStyle/>
          <a:p>
            <a:r>
              <a:rPr lang="en-US" dirty="0"/>
              <a:t>2023</a:t>
            </a: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356350"/>
            <a:ext cx="4114800" cy="365125"/>
          </a:xfrm>
        </p:spPr>
        <p:txBody>
          <a:bodyPr/>
          <a:lstStyle/>
          <a:p>
            <a:r>
              <a:rPr lang="en-US" dirty="0"/>
              <a:t>Science Sabha</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10</a:t>
            </a:fld>
            <a:endParaRPr lang="en-US" dirty="0"/>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D32E1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26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icture containing star, outdoor object, night sky&#10;&#10;Description automatically generated">
            <a:extLst>
              <a:ext uri="{FF2B5EF4-FFF2-40B4-BE49-F238E27FC236}">
                <a16:creationId xmlns:a16="http://schemas.microsoft.com/office/drawing/2014/main" id="{1C931BDE-4A14-B5D7-60EF-268EEBA4D223}"/>
              </a:ext>
            </a:extLst>
          </p:cNvPr>
          <p:cNvPicPr>
            <a:picLocks noGrp="1" noChangeAspect="1"/>
          </p:cNvPicPr>
          <p:nvPr>
            <p:ph type="pic" sz="quarter" idx="14"/>
          </p:nvPr>
        </p:nvPicPr>
        <p:blipFill rotWithShape="1">
          <a:blip r:embed="rId2"/>
          <a:srcRect t="22697" b="26290"/>
          <a:stretch/>
        </p:blipFill>
        <p:spPr>
          <a:xfrm>
            <a:off x="0" y="3355835"/>
            <a:ext cx="12192000" cy="3502164"/>
          </a:xfrm>
        </p:spPr>
      </p:pic>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3238500" y="239391"/>
            <a:ext cx="5715000" cy="469089"/>
          </a:xfrm>
        </p:spPr>
        <p:txBody>
          <a:bodyPr/>
          <a:lstStyle/>
          <a:p>
            <a:r>
              <a:rPr lang="en-US" noProof="0" dirty="0"/>
              <a:t>Quantum mechanics 101</a:t>
            </a:r>
            <a:endParaRPr lang="en-US" dirty="0"/>
          </a:p>
        </p:txBody>
      </p:sp>
      <p:sp>
        <p:nvSpPr>
          <p:cNvPr id="37" name="Text Placeholder 36">
            <a:extLst>
              <a:ext uri="{FF2B5EF4-FFF2-40B4-BE49-F238E27FC236}">
                <a16:creationId xmlns:a16="http://schemas.microsoft.com/office/drawing/2014/main" id="{71CDE1A5-3814-4B55-93C4-8A6EA3982E73}"/>
              </a:ext>
            </a:extLst>
          </p:cNvPr>
          <p:cNvSpPr>
            <a:spLocks noGrp="1"/>
          </p:cNvSpPr>
          <p:nvPr>
            <p:ph type="body" sz="quarter" idx="12"/>
          </p:nvPr>
        </p:nvSpPr>
        <p:spPr>
          <a:xfrm>
            <a:off x="838200" y="1176649"/>
            <a:ext cx="2939143" cy="469089"/>
          </a:xfrm>
          <a:ln w="28575">
            <a:solidFill>
              <a:srgbClr val="176AAD"/>
            </a:solidFill>
          </a:ln>
        </p:spPr>
        <p:txBody>
          <a:bodyPr/>
          <a:lstStyle/>
          <a:p>
            <a:r>
              <a:rPr lang="en-ZA" dirty="0"/>
              <a:t>State Vector</a:t>
            </a:r>
            <a:endParaRPr lang="en-US" dirty="0"/>
          </a:p>
        </p:txBody>
      </p:sp>
      <p:sp>
        <p:nvSpPr>
          <p:cNvPr id="89" name="Text Placeholder 88">
            <a:extLst>
              <a:ext uri="{FF2B5EF4-FFF2-40B4-BE49-F238E27FC236}">
                <a16:creationId xmlns:a16="http://schemas.microsoft.com/office/drawing/2014/main" id="{E5A46631-16AA-4D6B-9733-48F9BFBDE600}"/>
              </a:ext>
            </a:extLst>
          </p:cNvPr>
          <p:cNvSpPr>
            <a:spLocks noGrp="1"/>
          </p:cNvSpPr>
          <p:nvPr>
            <p:ph type="body" sz="quarter" idx="18"/>
          </p:nvPr>
        </p:nvSpPr>
        <p:spPr>
          <a:xfrm>
            <a:off x="4626428" y="1176649"/>
            <a:ext cx="2939143" cy="469089"/>
          </a:xfrm>
          <a:ln w="28575">
            <a:solidFill>
              <a:srgbClr val="176AAD"/>
            </a:solidFill>
          </a:ln>
        </p:spPr>
        <p:txBody>
          <a:bodyPr/>
          <a:lstStyle/>
          <a:p>
            <a:r>
              <a:rPr lang="en-ZA" dirty="0"/>
              <a:t>Probability amplitude</a:t>
            </a:r>
            <a:endParaRPr lang="en-US" dirty="0"/>
          </a:p>
        </p:txBody>
      </p:sp>
      <p:sp>
        <p:nvSpPr>
          <p:cNvPr id="111" name="Text Placeholder 110">
            <a:extLst>
              <a:ext uri="{FF2B5EF4-FFF2-40B4-BE49-F238E27FC236}">
                <a16:creationId xmlns:a16="http://schemas.microsoft.com/office/drawing/2014/main" id="{E1D1694F-C738-4BCD-9E96-EE9975000D4C}"/>
              </a:ext>
            </a:extLst>
          </p:cNvPr>
          <p:cNvSpPr>
            <a:spLocks noGrp="1"/>
          </p:cNvSpPr>
          <p:nvPr>
            <p:ph type="body" sz="quarter" idx="21"/>
          </p:nvPr>
        </p:nvSpPr>
        <p:spPr>
          <a:xfrm>
            <a:off x="8414657" y="1176649"/>
            <a:ext cx="2939143" cy="469089"/>
          </a:xfrm>
          <a:ln w="28575">
            <a:solidFill>
              <a:srgbClr val="176AAD"/>
            </a:solidFill>
          </a:ln>
        </p:spPr>
        <p:txBody>
          <a:bodyPr/>
          <a:lstStyle/>
          <a:p>
            <a:r>
              <a:rPr lang="en-ZA" dirty="0"/>
              <a:t>Observables</a:t>
            </a:r>
            <a:endParaRPr lang="en-US" dirty="0"/>
          </a:p>
        </p:txBody>
      </p:sp>
      <p:sp>
        <p:nvSpPr>
          <p:cNvPr id="14" name="Date Placeholder 13">
            <a:extLst>
              <a:ext uri="{FF2B5EF4-FFF2-40B4-BE49-F238E27FC236}">
                <a16:creationId xmlns:a16="http://schemas.microsoft.com/office/drawing/2014/main" id="{4FDD6906-1C24-4943-96AE-3D921C54A365}"/>
              </a:ext>
            </a:extLst>
          </p:cNvPr>
          <p:cNvSpPr>
            <a:spLocks noGrp="1"/>
          </p:cNvSpPr>
          <p:nvPr>
            <p:ph type="dt" sz="half" idx="2"/>
          </p:nvPr>
        </p:nvSpPr>
        <p:spPr>
          <a:xfrm>
            <a:off x="838200" y="6356350"/>
            <a:ext cx="2743200" cy="365125"/>
          </a:xfrm>
        </p:spPr>
        <p:txBody>
          <a:bodyPr/>
          <a:lstStyle/>
          <a:p>
            <a:r>
              <a:rPr lang="en-US" dirty="0"/>
              <a:t>2023</a:t>
            </a:r>
          </a:p>
        </p:txBody>
      </p:sp>
      <p:sp>
        <p:nvSpPr>
          <p:cNvPr id="15" name="Footer Placeholder 14">
            <a:extLst>
              <a:ext uri="{FF2B5EF4-FFF2-40B4-BE49-F238E27FC236}">
                <a16:creationId xmlns:a16="http://schemas.microsoft.com/office/drawing/2014/main" id="{7E994A2C-DB38-4747-8F1D-41BA60924831}"/>
              </a:ext>
            </a:extLst>
          </p:cNvPr>
          <p:cNvSpPr>
            <a:spLocks noGrp="1"/>
          </p:cNvSpPr>
          <p:nvPr>
            <p:ph type="ftr" sz="quarter" idx="3"/>
          </p:nvPr>
        </p:nvSpPr>
        <p:spPr>
          <a:xfrm>
            <a:off x="4038600" y="6356350"/>
            <a:ext cx="4114800" cy="365125"/>
          </a:xfrm>
        </p:spPr>
        <p:txBody>
          <a:bodyPr/>
          <a:lstStyle/>
          <a:p>
            <a:r>
              <a:rPr lang="en-US" dirty="0"/>
              <a:t>Science Sabha</a:t>
            </a:r>
          </a:p>
        </p:txBody>
      </p:sp>
      <p:sp>
        <p:nvSpPr>
          <p:cNvPr id="16" name="Slide Number Placeholder 15">
            <a:extLst>
              <a:ext uri="{FF2B5EF4-FFF2-40B4-BE49-F238E27FC236}">
                <a16:creationId xmlns:a16="http://schemas.microsoft.com/office/drawing/2014/main" id="{B4B869B9-27B2-49B6-8155-82C866DB1AD1}"/>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11</a:t>
            </a:fld>
            <a:endParaRPr lang="en-US" dirty="0"/>
          </a:p>
        </p:txBody>
      </p:sp>
      <p:sp>
        <p:nvSpPr>
          <p:cNvPr id="12" name="Text Placeholder 36">
            <a:extLst>
              <a:ext uri="{FF2B5EF4-FFF2-40B4-BE49-F238E27FC236}">
                <a16:creationId xmlns:a16="http://schemas.microsoft.com/office/drawing/2014/main" id="{38116A0A-AA1B-4C49-DE5E-821514E5CCFB}"/>
              </a:ext>
            </a:extLst>
          </p:cNvPr>
          <p:cNvSpPr txBox="1">
            <a:spLocks/>
          </p:cNvSpPr>
          <p:nvPr/>
        </p:nvSpPr>
        <p:spPr>
          <a:xfrm>
            <a:off x="2680499" y="2271148"/>
            <a:ext cx="2971941" cy="469089"/>
          </a:xfrm>
          <a:prstGeom prst="rect">
            <a:avLst/>
          </a:prstGeom>
          <a:ln w="28575">
            <a:solidFill>
              <a:srgbClr val="176AAD"/>
            </a:solidFill>
          </a:ln>
        </p:spPr>
        <p:txBody>
          <a:bodyPr anchor="t"/>
          <a:lstStyle>
            <a:lvl1pPr marL="0" indent="0" algn="ctr" defTabSz="914400" rtl="0" eaLnBrk="1" latinLnBrk="0" hangingPunct="1">
              <a:lnSpc>
                <a:spcPct val="125000"/>
              </a:lnSpc>
              <a:spcBef>
                <a:spcPts val="0"/>
              </a:spcBef>
              <a:buFont typeface="Arial" panose="020B0604020202020204" pitchFamily="34" charset="0"/>
              <a:buNone/>
              <a:defRPr sz="18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Eigenvalues/Eigenvectors</a:t>
            </a:r>
            <a:endParaRPr lang="en-US" dirty="0"/>
          </a:p>
        </p:txBody>
      </p:sp>
      <p:sp>
        <p:nvSpPr>
          <p:cNvPr id="13" name="Text Placeholder 88">
            <a:extLst>
              <a:ext uri="{FF2B5EF4-FFF2-40B4-BE49-F238E27FC236}">
                <a16:creationId xmlns:a16="http://schemas.microsoft.com/office/drawing/2014/main" id="{5F6C78D3-5BCD-3231-1667-7B8D1F3B20FC}"/>
              </a:ext>
            </a:extLst>
          </p:cNvPr>
          <p:cNvSpPr txBox="1">
            <a:spLocks/>
          </p:cNvSpPr>
          <p:nvPr/>
        </p:nvSpPr>
        <p:spPr>
          <a:xfrm>
            <a:off x="6468727" y="2271148"/>
            <a:ext cx="2939143" cy="469089"/>
          </a:xfrm>
          <a:prstGeom prst="rect">
            <a:avLst/>
          </a:prstGeom>
          <a:ln w="28575">
            <a:solidFill>
              <a:srgbClr val="176AAD"/>
            </a:solidFill>
          </a:ln>
        </p:spPr>
        <p:txBody>
          <a:bodyPr anchor="t"/>
          <a:lstStyle>
            <a:lvl1pPr marL="0" indent="0" algn="ctr" defTabSz="914400" rtl="0" eaLnBrk="1" latinLnBrk="0" hangingPunct="1">
              <a:lnSpc>
                <a:spcPct val="125000"/>
              </a:lnSpc>
              <a:spcBef>
                <a:spcPts val="0"/>
              </a:spcBef>
              <a:buFont typeface="Arial" panose="020B0604020202020204" pitchFamily="34" charset="0"/>
              <a:buNone/>
              <a:defRPr sz="18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Schrodinger’s equation</a:t>
            </a:r>
            <a:endParaRPr lang="en-US" dirty="0"/>
          </a:p>
        </p:txBody>
      </p:sp>
    </p:spTree>
    <p:extLst>
      <p:ext uri="{BB962C8B-B14F-4D97-AF65-F5344CB8AC3E}">
        <p14:creationId xmlns:p14="http://schemas.microsoft.com/office/powerpoint/2010/main" val="790109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882233B6-FA55-C54C-99F5-ADC4A98B77CD}"/>
              </a:ext>
            </a:extLst>
          </p:cNvPr>
          <p:cNvPicPr>
            <a:picLocks noChangeAspect="1"/>
          </p:cNvPicPr>
          <p:nvPr/>
        </p:nvPicPr>
        <p:blipFill rotWithShape="1">
          <a:blip r:embed="rId3"/>
          <a:srcRect l="13091" r="19788"/>
          <a:stretch/>
        </p:blipFill>
        <p:spPr>
          <a:xfrm>
            <a:off x="-31173" y="0"/>
            <a:ext cx="4603173" cy="6858000"/>
          </a:xfrm>
          <a:prstGeom prst="rect">
            <a:avLst/>
          </a:prstGeom>
        </p:spPr>
      </p:pic>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719137" y="625332"/>
            <a:ext cx="2981325" cy="925512"/>
          </a:xfrm>
          <a:ln>
            <a:solidFill>
              <a:schemeClr val="bg1"/>
            </a:solidFill>
          </a:ln>
        </p:spPr>
        <p:txBody>
          <a:bodyPr/>
          <a:lstStyle/>
          <a:p>
            <a:r>
              <a:rPr lang="en-US" noProof="0" dirty="0">
                <a:solidFill>
                  <a:schemeClr val="bg1"/>
                </a:solidFill>
              </a:rPr>
              <a:t>Neutrino</a:t>
            </a:r>
            <a:br>
              <a:rPr lang="en-US" noProof="0" dirty="0">
                <a:solidFill>
                  <a:schemeClr val="bg1"/>
                </a:solidFill>
              </a:rPr>
            </a:br>
            <a:r>
              <a:rPr lang="en-US" noProof="0" dirty="0">
                <a:solidFill>
                  <a:schemeClr val="bg1"/>
                </a:solidFill>
              </a:rPr>
              <a:t>Oscillations</a:t>
            </a:r>
            <a:endParaRPr lang="en-US" dirty="0">
              <a:solidFill>
                <a:schemeClr val="bg1"/>
              </a:solidFill>
            </a:endParaRP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800600" y="111866"/>
            <a:ext cx="7038975" cy="3267199"/>
          </a:xfrm>
        </p:spPr>
        <p:txBody>
          <a:bodyPr/>
          <a:lstStyle/>
          <a:p>
            <a:r>
              <a:rPr lang="en-US" dirty="0"/>
              <a:t>The flavor eigenstates are not the eigenstates of Hamiltonian. They are superpositions of the Hamiltonian eigenstates </a:t>
            </a:r>
            <a:r>
              <a:rPr lang="en-US" i="1" dirty="0"/>
              <a:t>‘Mass states’.</a:t>
            </a:r>
            <a:r>
              <a:rPr lang="en-US" dirty="0"/>
              <a:t> </a:t>
            </a:r>
          </a:p>
          <a:p>
            <a:endParaRPr lang="en-US" dirty="0"/>
          </a:p>
          <a:p>
            <a:endParaRPr lang="en-US" dirty="0"/>
          </a:p>
          <a:p>
            <a:endParaRPr lang="en-US" dirty="0"/>
          </a:p>
          <a:p>
            <a:r>
              <a:rPr lang="en-US" dirty="0"/>
              <a:t>Thus, with time, the evolution changes the superposition. </a:t>
            </a:r>
          </a:p>
          <a:p>
            <a:r>
              <a:rPr lang="en-US" dirty="0"/>
              <a:t>The electron neutrino that left off from the sun after some time becomes a mixture of electron muon and tau neutrino. When observed on earth, the neutrino is only part electron neutrino, and thus has only 34% chance that it registers as an electron neutrino.  </a:t>
            </a:r>
          </a:p>
          <a:p>
            <a:endParaRPr lang="en-US" dirty="0"/>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324" name="Footer Placeholder 323">
            <a:extLst>
              <a:ext uri="{FF2B5EF4-FFF2-40B4-BE49-F238E27FC236}">
                <a16:creationId xmlns:a16="http://schemas.microsoft.com/office/drawing/2014/main" id="{F3416D3B-8D80-4408-8E8E-08E7B3A092C0}"/>
              </a:ext>
            </a:extLst>
          </p:cNvPr>
          <p:cNvSpPr>
            <a:spLocks noGrp="1"/>
          </p:cNvSpPr>
          <p:nvPr>
            <p:ph type="ftr" sz="quarter" idx="3"/>
          </p:nvPr>
        </p:nvSpPr>
        <p:spPr>
          <a:xfrm>
            <a:off x="4038600" y="6356350"/>
            <a:ext cx="4114800" cy="365125"/>
          </a:xfrm>
        </p:spPr>
        <p:txBody>
          <a:bodyPr/>
          <a:lstStyle/>
          <a:p>
            <a:r>
              <a:rPr lang="en-US" dirty="0"/>
              <a:t>SCIENCE SABHA</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12</a:t>
            </a:fld>
            <a:endParaRPr lang="en-US" dirty="0"/>
          </a:p>
        </p:txBody>
      </p:sp>
      <p:pic>
        <p:nvPicPr>
          <p:cNvPr id="3" name="Picture 2">
            <a:extLst>
              <a:ext uri="{FF2B5EF4-FFF2-40B4-BE49-F238E27FC236}">
                <a16:creationId xmlns:a16="http://schemas.microsoft.com/office/drawing/2014/main" id="{A88FE091-D04E-49F4-832D-417EEA8017C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12755" y="855096"/>
            <a:ext cx="3014664" cy="825066"/>
          </a:xfrm>
          <a:prstGeom prst="rect">
            <a:avLst/>
          </a:prstGeom>
        </p:spPr>
      </p:pic>
      <p:pic>
        <p:nvPicPr>
          <p:cNvPr id="4" name="Picture 3" descr="Histogram">
            <a:extLst>
              <a:ext uri="{FF2B5EF4-FFF2-40B4-BE49-F238E27FC236}">
                <a16:creationId xmlns:a16="http://schemas.microsoft.com/office/drawing/2014/main" id="{37F08C7E-03C5-9353-B1BD-1BA624025FF3}"/>
              </a:ext>
            </a:extLst>
          </p:cNvPr>
          <p:cNvPicPr>
            <a:picLocks noChangeAspect="1"/>
          </p:cNvPicPr>
          <p:nvPr/>
        </p:nvPicPr>
        <p:blipFill>
          <a:blip r:embed="rId6"/>
          <a:stretch>
            <a:fillRect/>
          </a:stretch>
        </p:blipFill>
        <p:spPr>
          <a:xfrm>
            <a:off x="6262687" y="3396890"/>
            <a:ext cx="4114800" cy="3021806"/>
          </a:xfrm>
          <a:prstGeom prst="rect">
            <a:avLst/>
          </a:prstGeom>
        </p:spPr>
      </p:pic>
    </p:spTree>
    <p:extLst>
      <p:ext uri="{BB962C8B-B14F-4D97-AF65-F5344CB8AC3E}">
        <p14:creationId xmlns:p14="http://schemas.microsoft.com/office/powerpoint/2010/main" val="325710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87F7D0-EA48-024F-8D30-A5BFE9D20791}"/>
              </a:ext>
            </a:extLst>
          </p:cNvPr>
          <p:cNvPicPr>
            <a:picLocks noGrp="1" noChangeAspect="1"/>
          </p:cNvPicPr>
          <p:nvPr>
            <p:ph type="pic" sz="quarter" idx="10"/>
          </p:nvPr>
        </p:nvPicPr>
        <p:blipFill rotWithShape="1">
          <a:blip r:embed="rId3"/>
          <a:srcRect l="606" r="3689" b="3084"/>
          <a:stretch/>
        </p:blipFill>
        <p:spPr>
          <a:xfrm>
            <a:off x="5419724"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7110075" y="684559"/>
            <a:ext cx="3376958" cy="911618"/>
          </a:xfrm>
          <a:solidFill>
            <a:srgbClr val="002060">
              <a:alpha val="28000"/>
            </a:srgbClr>
          </a:solidFill>
        </p:spPr>
        <p:txBody>
          <a:bodyPr/>
          <a:lstStyle/>
          <a:p>
            <a:r>
              <a:rPr lang="en-US" dirty="0"/>
              <a:t>Neutrino Mass Problem</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186655" y="922200"/>
            <a:ext cx="5060515" cy="5013600"/>
          </a:xfrm>
        </p:spPr>
        <p:txBody>
          <a:bodyPr/>
          <a:lstStyle/>
          <a:p>
            <a:r>
              <a:rPr lang="en-US" dirty="0"/>
              <a:t>Standard model particles get mass via Higgs Field which marries the left-handed particles to their right-handed counterparts. </a:t>
            </a:r>
          </a:p>
          <a:p>
            <a:endParaRPr lang="en-US" dirty="0"/>
          </a:p>
          <a:p>
            <a:r>
              <a:rPr lang="en-US" dirty="0"/>
              <a:t>Neutrinos are always left-handed.</a:t>
            </a:r>
          </a:p>
          <a:p>
            <a:endParaRPr lang="en-US" dirty="0"/>
          </a:p>
          <a:p>
            <a:r>
              <a:rPr lang="en-US" dirty="0"/>
              <a:t>Meaning Higgs field can’t give neutrinos mass. So where does it come from?</a:t>
            </a:r>
          </a:p>
          <a:p>
            <a:endParaRPr lang="en-US" dirty="0"/>
          </a:p>
          <a:p>
            <a:r>
              <a:rPr lang="en-US" dirty="0"/>
              <a:t>There are many proposed solutions like the seesaw mechanism, etc. all point at particles beyond the standard model. </a:t>
            </a:r>
          </a:p>
          <a:p>
            <a:endParaRPr lang="en-US" dirty="0"/>
          </a:p>
          <a:p>
            <a:r>
              <a:rPr lang="en-US" dirty="0"/>
              <a:t>The problem is still open, and a lot of research is being devoted to understanding the origin of the neutrino mass.</a:t>
            </a:r>
          </a:p>
          <a:p>
            <a:endParaRPr lang="en-US" dirty="0"/>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dirty="0">
                <a:solidFill>
                  <a:schemeClr val="bg2">
                    <a:lumMod val="50000"/>
                  </a:schemeClr>
                </a:solidFill>
              </a:rPr>
              <a:t>2023</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473608" y="6356350"/>
            <a:ext cx="2743200" cy="365125"/>
          </a:xfrm>
        </p:spPr>
        <p:txBody>
          <a:bodyPr/>
          <a:lstStyle/>
          <a:p>
            <a:r>
              <a:rPr lang="en-US" dirty="0">
                <a:solidFill>
                  <a:schemeClr val="bg1">
                    <a:lumMod val="95000"/>
                  </a:schemeClr>
                </a:solidFill>
              </a:rPr>
              <a:t>SCIENCE SABHA</a:t>
            </a:r>
          </a:p>
        </p:txBody>
      </p:sp>
      <p:sp>
        <p:nvSpPr>
          <p:cNvPr id="29" name="Rectangle 14">
            <a:extLst>
              <a:ext uri="{FF2B5EF4-FFF2-40B4-BE49-F238E27FC236}">
                <a16:creationId xmlns:a16="http://schemas.microsoft.com/office/drawing/2014/main" id="{C7070E84-7C6C-417F-AB09-EC34EAFFD611}"/>
              </a:ext>
              <a:ext uri="{C183D7F6-B498-43B3-948B-1728B52AA6E4}">
                <adec:decorative xmlns:adec="http://schemas.microsoft.com/office/drawing/2017/decorative" val="1"/>
              </a:ext>
            </a:extLst>
          </p:cNvPr>
          <p:cNvSpPr/>
          <p:nvPr/>
        </p:nvSpPr>
        <p:spPr>
          <a:xfrm>
            <a:off x="8805862" y="0"/>
            <a:ext cx="3376958" cy="6858000"/>
          </a:xfrm>
          <a:custGeom>
            <a:avLst/>
            <a:gdLst>
              <a:gd name="connsiteX0" fmla="*/ 0 w 8808322"/>
              <a:gd name="connsiteY0" fmla="*/ 0 h 6858000"/>
              <a:gd name="connsiteX1" fmla="*/ 8808322 w 8808322"/>
              <a:gd name="connsiteY1" fmla="*/ 0 h 6858000"/>
              <a:gd name="connsiteX2" fmla="*/ 8808322 w 8808322"/>
              <a:gd name="connsiteY2" fmla="*/ 6858000 h 6858000"/>
              <a:gd name="connsiteX3" fmla="*/ 0 w 8808322"/>
              <a:gd name="connsiteY3" fmla="*/ 6858000 h 6858000"/>
              <a:gd name="connsiteX4" fmla="*/ 0 w 8808322"/>
              <a:gd name="connsiteY4" fmla="*/ 0 h 6858000"/>
              <a:gd name="connsiteX0" fmla="*/ 398 w 8808720"/>
              <a:gd name="connsiteY0" fmla="*/ 0 h 6858000"/>
              <a:gd name="connsiteX1" fmla="*/ 8808720 w 8808720"/>
              <a:gd name="connsiteY1" fmla="*/ 0 h 6858000"/>
              <a:gd name="connsiteX2" fmla="*/ 8808720 w 8808720"/>
              <a:gd name="connsiteY2" fmla="*/ 6858000 h 6858000"/>
              <a:gd name="connsiteX3" fmla="*/ 398 w 8808720"/>
              <a:gd name="connsiteY3" fmla="*/ 6858000 h 6858000"/>
              <a:gd name="connsiteX4" fmla="*/ 0 w 8808720"/>
              <a:gd name="connsiteY4" fmla="*/ 1417320 h 6858000"/>
              <a:gd name="connsiteX5" fmla="*/ 398 w 8808720"/>
              <a:gd name="connsiteY5"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101918 w 8910240"/>
              <a:gd name="connsiteY0" fmla="*/ 0 h 6858000"/>
              <a:gd name="connsiteX1" fmla="*/ 8910240 w 8910240"/>
              <a:gd name="connsiteY1" fmla="*/ 0 h 6858000"/>
              <a:gd name="connsiteX2" fmla="*/ 8910240 w 8910240"/>
              <a:gd name="connsiteY2" fmla="*/ 6858000 h 6858000"/>
              <a:gd name="connsiteX3" fmla="*/ 101918 w 8910240"/>
              <a:gd name="connsiteY3" fmla="*/ 6858000 h 6858000"/>
              <a:gd name="connsiteX4" fmla="*/ 101520 w 8910240"/>
              <a:gd name="connsiteY4" fmla="*/ 1417320 h 6858000"/>
              <a:gd name="connsiteX5" fmla="*/ 1549320 w 8910240"/>
              <a:gd name="connsiteY5" fmla="*/ 1417320 h 6858000"/>
              <a:gd name="connsiteX6" fmla="*/ 1541700 w 8910240"/>
              <a:gd name="connsiteY6" fmla="*/ 822960 h 6858000"/>
              <a:gd name="connsiteX7" fmla="*/ 109140 w 8910240"/>
              <a:gd name="connsiteY7" fmla="*/ 822960 h 6858000"/>
              <a:gd name="connsiteX8" fmla="*/ 101918 w 8910240"/>
              <a:gd name="connsiteY8" fmla="*/ 0 h 6858000"/>
              <a:gd name="connsiteX0" fmla="*/ 607 w 8808929"/>
              <a:gd name="connsiteY0" fmla="*/ 0 h 6858000"/>
              <a:gd name="connsiteX1" fmla="*/ 8808929 w 8808929"/>
              <a:gd name="connsiteY1" fmla="*/ 0 h 6858000"/>
              <a:gd name="connsiteX2" fmla="*/ 8808929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8808929"/>
              <a:gd name="connsiteY0" fmla="*/ 0 h 6858000"/>
              <a:gd name="connsiteX1" fmla="*/ 8808929 w 8808929"/>
              <a:gd name="connsiteY1" fmla="*/ 0 h 6858000"/>
              <a:gd name="connsiteX2" fmla="*/ 3366072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3376958"/>
              <a:gd name="connsiteY0" fmla="*/ 0 h 6858000"/>
              <a:gd name="connsiteX1" fmla="*/ 3376958 w 3376958"/>
              <a:gd name="connsiteY1" fmla="*/ 0 h 6858000"/>
              <a:gd name="connsiteX2" fmla="*/ 3366072 w 3376958"/>
              <a:gd name="connsiteY2" fmla="*/ 6858000 h 6858000"/>
              <a:gd name="connsiteX3" fmla="*/ 607 w 3376958"/>
              <a:gd name="connsiteY3" fmla="*/ 6858000 h 6858000"/>
              <a:gd name="connsiteX4" fmla="*/ 209 w 3376958"/>
              <a:gd name="connsiteY4" fmla="*/ 1417320 h 6858000"/>
              <a:gd name="connsiteX5" fmla="*/ 1448009 w 3376958"/>
              <a:gd name="connsiteY5" fmla="*/ 1417320 h 6858000"/>
              <a:gd name="connsiteX6" fmla="*/ 1440389 w 3376958"/>
              <a:gd name="connsiteY6" fmla="*/ 822960 h 6858000"/>
              <a:gd name="connsiteX7" fmla="*/ 7829 w 3376958"/>
              <a:gd name="connsiteY7" fmla="*/ 822960 h 6858000"/>
              <a:gd name="connsiteX8" fmla="*/ 607 w 3376958"/>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958" h="6858000">
                <a:moveTo>
                  <a:pt x="607" y="0"/>
                </a:moveTo>
                <a:lnTo>
                  <a:pt x="3376958" y="0"/>
                </a:lnTo>
                <a:cubicBezTo>
                  <a:pt x="3373329" y="2286000"/>
                  <a:pt x="3369701" y="4572000"/>
                  <a:pt x="3366072" y="6858000"/>
                </a:cubicBezTo>
                <a:lnTo>
                  <a:pt x="607" y="6858000"/>
                </a:lnTo>
                <a:cubicBezTo>
                  <a:pt x="474" y="5044440"/>
                  <a:pt x="342" y="3230880"/>
                  <a:pt x="209" y="1417320"/>
                </a:cubicBezTo>
                <a:cubicBezTo>
                  <a:pt x="-1127" y="1400810"/>
                  <a:pt x="1470803" y="1409700"/>
                  <a:pt x="1448009" y="1417320"/>
                </a:cubicBezTo>
                <a:cubicBezTo>
                  <a:pt x="1444199" y="1253490"/>
                  <a:pt x="1453023" y="1028700"/>
                  <a:pt x="1440389" y="822960"/>
                </a:cubicBezTo>
                <a:lnTo>
                  <a:pt x="7829" y="822960"/>
                </a:lnTo>
                <a:cubicBezTo>
                  <a:pt x="4085" y="533400"/>
                  <a:pt x="-1933" y="316230"/>
                  <a:pt x="607" y="0"/>
                </a:cubicBezTo>
                <a:close/>
              </a:path>
            </a:pathLst>
          </a:cu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solidFill>
                  <a:schemeClr val="bg1">
                    <a:lumMod val="95000"/>
                  </a:schemeClr>
                </a:solidFill>
              </a:rPr>
              <a:pPr/>
              <a:t>13</a:t>
            </a:fld>
            <a:endParaRPr lang="en-US" dirty="0">
              <a:solidFill>
                <a:schemeClr val="bg1">
                  <a:lumMod val="95000"/>
                </a:schemeClr>
              </a:solidFill>
            </a:endParaRPr>
          </a:p>
        </p:txBody>
      </p:sp>
    </p:spTree>
    <p:extLst>
      <p:ext uri="{BB962C8B-B14F-4D97-AF65-F5344CB8AC3E}">
        <p14:creationId xmlns:p14="http://schemas.microsoft.com/office/powerpoint/2010/main" val="400376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FD7C92-C9F5-328B-EB47-2E9EDDEE6C7C}"/>
              </a:ext>
            </a:extLst>
          </p:cNvPr>
          <p:cNvPicPr>
            <a:picLocks noGrp="1" noChangeAspect="1"/>
          </p:cNvPicPr>
          <p:nvPr>
            <p:ph type="pic" sz="quarter" idx="13"/>
          </p:nvPr>
        </p:nvPicPr>
        <p:blipFill>
          <a:blip r:embed="rId2"/>
          <a:srcRect t="11793" b="11793"/>
          <a:stretch>
            <a:fillRect/>
          </a:stretch>
        </p:blipFill>
        <p:spPr/>
      </p:pic>
      <p:sp>
        <p:nvSpPr>
          <p:cNvPr id="14" name="Title 13">
            <a:extLst>
              <a:ext uri="{FF2B5EF4-FFF2-40B4-BE49-F238E27FC236}">
                <a16:creationId xmlns:a16="http://schemas.microsoft.com/office/drawing/2014/main" id="{4CD4EC34-A56A-4AFF-967C-7826E8491850}"/>
              </a:ext>
            </a:extLst>
          </p:cNvPr>
          <p:cNvSpPr>
            <a:spLocks noGrp="1"/>
          </p:cNvSpPr>
          <p:nvPr>
            <p:ph type="title"/>
          </p:nvPr>
        </p:nvSpPr>
        <p:spPr>
          <a:xfrm>
            <a:off x="-486392" y="136525"/>
            <a:ext cx="3944790" cy="1845127"/>
          </a:xfrm>
        </p:spPr>
        <p:txBody>
          <a:bodyPr/>
          <a:lstStyle/>
          <a:p>
            <a:r>
              <a:rPr lang="en-US" noProof="0" dirty="0"/>
              <a:t>summary</a:t>
            </a:r>
            <a:endParaRPr lang="en-US" dirty="0"/>
          </a:p>
        </p:txBody>
      </p:sp>
      <p:sp>
        <p:nvSpPr>
          <p:cNvPr id="2" name="Date Placeholder 1">
            <a:extLst>
              <a:ext uri="{FF2B5EF4-FFF2-40B4-BE49-F238E27FC236}">
                <a16:creationId xmlns:a16="http://schemas.microsoft.com/office/drawing/2014/main" id="{72D2BFB9-EF4C-43BD-82AF-44BB97E87417}"/>
              </a:ext>
            </a:extLst>
          </p:cNvPr>
          <p:cNvSpPr>
            <a:spLocks noGrp="1"/>
          </p:cNvSpPr>
          <p:nvPr>
            <p:ph type="dt" sz="half" idx="10"/>
          </p:nvPr>
        </p:nvSpPr>
        <p:spPr>
          <a:xfrm>
            <a:off x="838200" y="6356350"/>
            <a:ext cx="2743200" cy="365125"/>
          </a:xfrm>
        </p:spPr>
        <p:txBody>
          <a:bodyPr/>
          <a:lstStyle/>
          <a:p>
            <a:r>
              <a:rPr lang="en-US" dirty="0"/>
              <a:t>2023</a:t>
            </a:r>
          </a:p>
        </p:txBody>
      </p:sp>
      <p:sp>
        <p:nvSpPr>
          <p:cNvPr id="21" name="Text Placeholder 20">
            <a:extLst>
              <a:ext uri="{FF2B5EF4-FFF2-40B4-BE49-F238E27FC236}">
                <a16:creationId xmlns:a16="http://schemas.microsoft.com/office/drawing/2014/main" id="{1ACAAE1E-C644-4F5F-B013-E7D2D2C82E71}"/>
              </a:ext>
            </a:extLst>
          </p:cNvPr>
          <p:cNvSpPr>
            <a:spLocks noGrp="1"/>
          </p:cNvSpPr>
          <p:nvPr>
            <p:ph type="body" sz="quarter" idx="16"/>
          </p:nvPr>
        </p:nvSpPr>
        <p:spPr>
          <a:xfrm>
            <a:off x="3906983" y="0"/>
            <a:ext cx="8285018" cy="4135582"/>
          </a:xfrm>
          <a:solidFill>
            <a:srgbClr val="817F6E">
              <a:alpha val="90000"/>
            </a:srgbClr>
          </a:solidFill>
        </p:spPr>
        <p:txBody>
          <a:bodyPr/>
          <a:lstStyle/>
          <a:p>
            <a:r>
              <a:rPr lang="en-US" dirty="0"/>
              <a:t>The standard model is a very accurate description of the universe in which we live, but it is no free from issues.</a:t>
            </a:r>
          </a:p>
          <a:p>
            <a:r>
              <a:rPr lang="en-US" dirty="0"/>
              <a:t>It is riddled with problems and puzzles. Be it the strong CP problem, or muon g-2 problem, or any other problems almost all are pointing at physics beyond the standard model. </a:t>
            </a:r>
          </a:p>
          <a:p>
            <a:r>
              <a:rPr lang="en-US" dirty="0"/>
              <a:t>There is a lot of unexplored water, and insane number of open questions that still riddle our understanding of WHAT the universe is made of.</a:t>
            </a:r>
          </a:p>
          <a:p>
            <a:r>
              <a:rPr lang="en-US" dirty="0"/>
              <a:t>Sit down, ponder and go crazy with a theory explaining the universe, and who knows you might be the next Feynman </a:t>
            </a:r>
          </a:p>
          <a:p>
            <a:endParaRPr lang="en-US" dirty="0"/>
          </a:p>
        </p:txBody>
      </p:sp>
      <p:sp>
        <p:nvSpPr>
          <p:cNvPr id="3" name="Footer Placeholder 2">
            <a:extLst>
              <a:ext uri="{FF2B5EF4-FFF2-40B4-BE49-F238E27FC236}">
                <a16:creationId xmlns:a16="http://schemas.microsoft.com/office/drawing/2014/main" id="{CEAB7E33-6C5A-49D2-AA9F-51E7DEA11D3B}"/>
              </a:ext>
            </a:extLst>
          </p:cNvPr>
          <p:cNvSpPr>
            <a:spLocks noGrp="1"/>
          </p:cNvSpPr>
          <p:nvPr>
            <p:ph type="ftr" sz="quarter" idx="11"/>
          </p:nvPr>
        </p:nvSpPr>
        <p:spPr>
          <a:xfrm>
            <a:off x="4038600" y="6356350"/>
            <a:ext cx="4114800" cy="365125"/>
          </a:xfrm>
        </p:spPr>
        <p:txBody>
          <a:bodyPr/>
          <a:lstStyle/>
          <a:p>
            <a:r>
              <a:rPr lang="en-US" dirty="0"/>
              <a:t>Science Sabha</a:t>
            </a:r>
          </a:p>
        </p:txBody>
      </p:sp>
      <p:sp>
        <p:nvSpPr>
          <p:cNvPr id="4" name="Slide Number Placeholder 3">
            <a:extLst>
              <a:ext uri="{FF2B5EF4-FFF2-40B4-BE49-F238E27FC236}">
                <a16:creationId xmlns:a16="http://schemas.microsoft.com/office/drawing/2014/main" id="{F0D5A82B-E666-4FD6-A993-84ED558D3B3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14</a:t>
            </a:fld>
            <a:endParaRPr lang="en-US" dirty="0"/>
          </a:p>
        </p:txBody>
      </p:sp>
      <p:sp>
        <p:nvSpPr>
          <p:cNvPr id="10" name="TextBox 9">
            <a:extLst>
              <a:ext uri="{FF2B5EF4-FFF2-40B4-BE49-F238E27FC236}">
                <a16:creationId xmlns:a16="http://schemas.microsoft.com/office/drawing/2014/main" id="{ACC00A40-7D5B-0021-2638-517E155F5934}"/>
              </a:ext>
            </a:extLst>
          </p:cNvPr>
          <p:cNvSpPr txBox="1"/>
          <p:nvPr/>
        </p:nvSpPr>
        <p:spPr>
          <a:xfrm>
            <a:off x="5678632" y="2680854"/>
            <a:ext cx="914400" cy="914400"/>
          </a:xfrm>
          <a:prstGeom prst="rect">
            <a:avLst/>
          </a:prstGeom>
          <a:noFill/>
        </p:spPr>
        <p:txBody>
          <a:bodyPr wrap="square" rtlCol="0">
            <a:spAutoFit/>
          </a:bodyPr>
          <a:lstStyle/>
          <a:p>
            <a:endParaRPr lang="en-IN" dirty="0"/>
          </a:p>
        </p:txBody>
      </p:sp>
    </p:spTree>
    <p:extLst>
      <p:ext uri="{BB962C8B-B14F-4D97-AF65-F5344CB8AC3E}">
        <p14:creationId xmlns:p14="http://schemas.microsoft.com/office/powerpoint/2010/main" val="20461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Placeholder 15">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rotWithShape="1">
          <a:blip r:embed="rId2"/>
          <a:srcRect r="2082" b="2082"/>
          <a:stretch/>
        </p:blipFill>
        <p:spPr>
          <a:xfrm>
            <a:off x="5511344" y="0"/>
            <a:ext cx="6680656" cy="6858000"/>
          </a:xfrm>
        </p:spPr>
      </p:pic>
      <p:sp>
        <p:nvSpPr>
          <p:cNvPr id="5" name="Rectangle 4">
            <a:extLst>
              <a:ext uri="{FF2B5EF4-FFF2-40B4-BE49-F238E27FC236}">
                <a16:creationId xmlns:a16="http://schemas.microsoft.com/office/drawing/2014/main" id="{D3CDA873-2610-D9F8-D069-B0A8E1C46C06}"/>
              </a:ext>
            </a:extLst>
          </p:cNvPr>
          <p:cNvSpPr/>
          <p:nvPr/>
        </p:nvSpPr>
        <p:spPr>
          <a:xfrm>
            <a:off x="-114300" y="0"/>
            <a:ext cx="6785264" cy="6858000"/>
          </a:xfrm>
          <a:prstGeom prst="rect">
            <a:avLst/>
          </a:prstGeom>
          <a:gradFill>
            <a:gsLst>
              <a:gs pos="100000">
                <a:srgbClr val="180860">
                  <a:alpha val="0"/>
                </a:srgbClr>
              </a:gs>
              <a:gs pos="85000">
                <a:srgbClr val="1808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t>
            </a:r>
          </a:p>
        </p:txBody>
      </p:sp>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486566" y="3035081"/>
            <a:ext cx="2341256" cy="640698"/>
          </a:xfrm>
          <a:ln>
            <a:solidFill>
              <a:schemeClr val="bg1"/>
            </a:solidFill>
          </a:ln>
        </p:spPr>
        <p:txBody>
          <a:bodyPr/>
          <a:lstStyle/>
          <a:p>
            <a:r>
              <a:rPr lang="en-US" noProof="0" dirty="0">
                <a:solidFill>
                  <a:schemeClr val="bg1"/>
                </a:solidFill>
              </a:rPr>
              <a:t>Thank you</a:t>
            </a:r>
            <a:endParaRPr lang="en-US" dirty="0">
              <a:solidFill>
                <a:schemeClr val="bg1"/>
              </a:solidFill>
            </a:endParaRPr>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1402772" y="3959761"/>
            <a:ext cx="3356263" cy="1790164"/>
          </a:xfrm>
        </p:spPr>
        <p:txBody>
          <a:bodyPr/>
          <a:lstStyle/>
          <a:p>
            <a:r>
              <a:rPr lang="pt-BR" dirty="0">
                <a:solidFill>
                  <a:schemeClr val="bg1"/>
                </a:solidFill>
              </a:rPr>
              <a:t>Adithya A Rao</a:t>
            </a:r>
          </a:p>
          <a:p>
            <a:endParaRPr lang="pt-BR" dirty="0">
              <a:solidFill>
                <a:schemeClr val="bg1"/>
              </a:solidFill>
            </a:endParaRPr>
          </a:p>
          <a:p>
            <a:r>
              <a:rPr lang="pt-BR" dirty="0">
                <a:solidFill>
                  <a:schemeClr val="bg1"/>
                </a:solidFill>
              </a:rPr>
              <a:t>9483813602​</a:t>
            </a:r>
          </a:p>
          <a:p>
            <a:endParaRPr lang="pt-BR" dirty="0">
              <a:solidFill>
                <a:schemeClr val="bg1"/>
              </a:solidFill>
            </a:endParaRPr>
          </a:p>
          <a:p>
            <a:r>
              <a:rPr lang="pt-BR" dirty="0">
                <a:solidFill>
                  <a:schemeClr val="bg1"/>
                </a:solidFill>
              </a:rPr>
              <a:t>adithyarao3132001@gmail.com​</a:t>
            </a:r>
          </a:p>
          <a:p>
            <a:endParaRPr lang="pt-BR" dirty="0">
              <a:solidFill>
                <a:schemeClr val="bg1"/>
              </a:solidFill>
            </a:endParaRPr>
          </a:p>
        </p:txBody>
      </p:sp>
      <p:sp>
        <p:nvSpPr>
          <p:cNvPr id="2" name="Date Placeholder 1">
            <a:extLst>
              <a:ext uri="{FF2B5EF4-FFF2-40B4-BE49-F238E27FC236}">
                <a16:creationId xmlns:a16="http://schemas.microsoft.com/office/drawing/2014/main" id="{2790CE37-04F9-4227-B00E-A878A9056DA7}"/>
              </a:ext>
            </a:extLst>
          </p:cNvPr>
          <p:cNvSpPr>
            <a:spLocks noGrp="1"/>
          </p:cNvSpPr>
          <p:nvPr>
            <p:ph type="dt" sz="half" idx="10"/>
          </p:nvPr>
        </p:nvSpPr>
        <p:spPr>
          <a:xfrm>
            <a:off x="838200" y="6356350"/>
            <a:ext cx="2743200" cy="365125"/>
          </a:xfrm>
        </p:spPr>
        <p:txBody>
          <a:bodyPr/>
          <a:lstStyle/>
          <a:p>
            <a:r>
              <a:rPr lang="en-US" dirty="0">
                <a:solidFill>
                  <a:schemeClr val="bg1"/>
                </a:solidFill>
              </a:rPr>
              <a:t>2023</a:t>
            </a:r>
          </a:p>
        </p:txBody>
      </p:sp>
      <p:sp>
        <p:nvSpPr>
          <p:cNvPr id="3" name="Footer Placeholder 2">
            <a:extLst>
              <a:ext uri="{FF2B5EF4-FFF2-40B4-BE49-F238E27FC236}">
                <a16:creationId xmlns:a16="http://schemas.microsoft.com/office/drawing/2014/main" id="{45AB52D9-2BE1-41EE-B28C-4DEDAEFD750F}"/>
              </a:ext>
            </a:extLst>
          </p:cNvPr>
          <p:cNvSpPr>
            <a:spLocks noGrp="1"/>
          </p:cNvSpPr>
          <p:nvPr>
            <p:ph type="ftr" sz="quarter" idx="3"/>
          </p:nvPr>
        </p:nvSpPr>
        <p:spPr>
          <a:xfrm>
            <a:off x="6473608" y="6356350"/>
            <a:ext cx="2743200" cy="365125"/>
          </a:xfrm>
        </p:spPr>
        <p:txBody>
          <a:bodyPr/>
          <a:lstStyle/>
          <a:p>
            <a:r>
              <a:rPr lang="en-US" dirty="0"/>
              <a:t>Science Sabha</a:t>
            </a:r>
          </a:p>
        </p:txBody>
      </p:sp>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15</a:t>
            </a:fld>
            <a:endParaRPr lang="en-US" dirty="0"/>
          </a:p>
        </p:txBody>
      </p:sp>
    </p:spTree>
    <p:extLst>
      <p:ext uri="{BB962C8B-B14F-4D97-AF65-F5344CB8AC3E}">
        <p14:creationId xmlns:p14="http://schemas.microsoft.com/office/powerpoint/2010/main" val="185164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icture containing diagram&#10;&#10;Description automatically generated">
            <a:extLst>
              <a:ext uri="{FF2B5EF4-FFF2-40B4-BE49-F238E27FC236}">
                <a16:creationId xmlns:a16="http://schemas.microsoft.com/office/drawing/2014/main" id="{DE90F118-DAE6-2F8C-4B20-5BAB567F32BB}"/>
              </a:ext>
            </a:extLst>
          </p:cNvPr>
          <p:cNvPicPr>
            <a:picLocks noGrp="1" noChangeAspect="1"/>
          </p:cNvPicPr>
          <p:nvPr>
            <p:ph type="pic" sz="quarter" idx="10"/>
          </p:nvPr>
        </p:nvPicPr>
        <p:blipFill>
          <a:blip r:embed="rId3"/>
          <a:srcRect t="5033" b="5033"/>
          <a:stretch>
            <a:fillRect/>
          </a:stretch>
        </p:blipFill>
        <p:spPr/>
      </p:pic>
      <p:sp>
        <p:nvSpPr>
          <p:cNvPr id="20" name="Date Placeholder 19">
            <a:extLst>
              <a:ext uri="{FF2B5EF4-FFF2-40B4-BE49-F238E27FC236}">
                <a16:creationId xmlns:a16="http://schemas.microsoft.com/office/drawing/2014/main" id="{6118120B-49F2-457A-8FD7-4A9BA3AC6A66}"/>
              </a:ext>
            </a:extLst>
          </p:cNvPr>
          <p:cNvSpPr>
            <a:spLocks noGrp="1"/>
          </p:cNvSpPr>
          <p:nvPr>
            <p:ph type="dt" sz="half" idx="2"/>
          </p:nvPr>
        </p:nvSpPr>
        <p:spPr>
          <a:xfrm>
            <a:off x="-174" y="6248018"/>
            <a:ext cx="2435528" cy="614850"/>
          </a:xfrm>
          <a:solidFill>
            <a:srgbClr val="E5B871">
              <a:alpha val="50000"/>
            </a:srgbClr>
          </a:solidFill>
        </p:spPr>
        <p:txBody>
          <a:bodyPr/>
          <a:lstStyle/>
          <a:p>
            <a:r>
              <a:rPr lang="en-US" dirty="0">
                <a:solidFill>
                  <a:schemeClr val="tx1"/>
                </a:solidFill>
              </a:rPr>
              <a:t>2023</a:t>
            </a:r>
          </a:p>
        </p:txBody>
      </p:sp>
      <p:sp>
        <p:nvSpPr>
          <p:cNvPr id="21" name="Footer Placeholder 20">
            <a:extLst>
              <a:ext uri="{FF2B5EF4-FFF2-40B4-BE49-F238E27FC236}">
                <a16:creationId xmlns:a16="http://schemas.microsoft.com/office/drawing/2014/main" id="{08ADC8B7-1650-4062-AE08-FC1C3B6ADD76}"/>
              </a:ext>
            </a:extLst>
          </p:cNvPr>
          <p:cNvSpPr>
            <a:spLocks noGrp="1"/>
          </p:cNvSpPr>
          <p:nvPr>
            <p:ph type="ftr" sz="quarter" idx="11"/>
          </p:nvPr>
        </p:nvSpPr>
        <p:spPr>
          <a:xfrm>
            <a:off x="2434682" y="6248018"/>
            <a:ext cx="7267426" cy="620868"/>
          </a:xfrm>
          <a:solidFill>
            <a:srgbClr val="E5B871">
              <a:alpha val="50000"/>
            </a:srgbClr>
          </a:solidFill>
        </p:spPr>
        <p:txBody>
          <a:bodyPr/>
          <a:lstStyle/>
          <a:p>
            <a:r>
              <a:rPr lang="en-US" b="0" dirty="0">
                <a:solidFill>
                  <a:schemeClr val="tx1"/>
                </a:solidFill>
              </a:rPr>
              <a:t>Science Sabha</a:t>
            </a:r>
          </a:p>
        </p:txBody>
      </p:sp>
      <p:sp>
        <p:nvSpPr>
          <p:cNvPr id="22" name="Slide Number Placeholder 21">
            <a:extLst>
              <a:ext uri="{FF2B5EF4-FFF2-40B4-BE49-F238E27FC236}">
                <a16:creationId xmlns:a16="http://schemas.microsoft.com/office/drawing/2014/main" id="{071C9AA2-1CCA-4329-B67C-08356C3C3CBC}"/>
              </a:ext>
            </a:extLst>
          </p:cNvPr>
          <p:cNvSpPr>
            <a:spLocks noGrp="1"/>
          </p:cNvSpPr>
          <p:nvPr>
            <p:ph type="sldNum" sz="quarter" idx="4"/>
          </p:nvPr>
        </p:nvSpPr>
        <p:spPr>
          <a:xfrm>
            <a:off x="9702108" y="6248018"/>
            <a:ext cx="2495699" cy="620866"/>
          </a:xfrm>
          <a:solidFill>
            <a:srgbClr val="E5B871">
              <a:alpha val="50000"/>
            </a:srgbClr>
          </a:solidFill>
        </p:spPr>
        <p:txBody>
          <a:bodyPr/>
          <a:lstStyle/>
          <a:p>
            <a:fld id="{EA87306C-81BA-4795-A5CA-9392456A8C1E}" type="slidenum">
              <a:rPr lang="en-US" smtClean="0">
                <a:solidFill>
                  <a:schemeClr val="tx1"/>
                </a:solidFill>
              </a:rPr>
              <a:pPr/>
              <a:t>2</a:t>
            </a:fld>
            <a:endParaRPr lang="en-US" dirty="0">
              <a:solidFill>
                <a:schemeClr val="tx1"/>
              </a:solidFill>
            </a:endParaRPr>
          </a:p>
        </p:txBody>
      </p:sp>
      <p:sp>
        <p:nvSpPr>
          <p:cNvPr id="6" name="Title 2">
            <a:extLst>
              <a:ext uri="{FF2B5EF4-FFF2-40B4-BE49-F238E27FC236}">
                <a16:creationId xmlns:a16="http://schemas.microsoft.com/office/drawing/2014/main" id="{A67DB89C-8FCC-52B8-B063-F0F08FF36FF7}"/>
              </a:ext>
            </a:extLst>
          </p:cNvPr>
          <p:cNvSpPr>
            <a:spLocks noGrp="1"/>
          </p:cNvSpPr>
          <p:nvPr>
            <p:ph type="title"/>
          </p:nvPr>
        </p:nvSpPr>
        <p:spPr>
          <a:xfrm>
            <a:off x="860036" y="1491873"/>
            <a:ext cx="2571750" cy="640698"/>
          </a:xfrm>
          <a:ln w="28575">
            <a:solidFill>
              <a:srgbClr val="E0B16A"/>
            </a:solidFill>
          </a:ln>
        </p:spPr>
        <p:txBody>
          <a:bodyPr/>
          <a:lstStyle/>
          <a:p>
            <a:r>
              <a:rPr lang="en-US" dirty="0">
                <a:solidFill>
                  <a:srgbClr val="DEAD61"/>
                </a:solidFill>
              </a:rPr>
              <a:t>INTRODUCTION</a:t>
            </a:r>
          </a:p>
        </p:txBody>
      </p:sp>
      <p:sp>
        <p:nvSpPr>
          <p:cNvPr id="16" name="Text Placeholder 6">
            <a:extLst>
              <a:ext uri="{FF2B5EF4-FFF2-40B4-BE49-F238E27FC236}">
                <a16:creationId xmlns:a16="http://schemas.microsoft.com/office/drawing/2014/main" id="{5B7513E8-70D9-85B0-8E66-4679EA6A79AE}"/>
              </a:ext>
            </a:extLst>
          </p:cNvPr>
          <p:cNvSpPr txBox="1">
            <a:spLocks/>
          </p:cNvSpPr>
          <p:nvPr/>
        </p:nvSpPr>
        <p:spPr>
          <a:xfrm>
            <a:off x="767439" y="2282793"/>
            <a:ext cx="4834708" cy="2289207"/>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general physics addresses 2 questions – </a:t>
            </a:r>
          </a:p>
          <a:p>
            <a:r>
              <a:rPr lang="en-US" dirty="0"/>
              <a:t>The HOW and the WHAT</a:t>
            </a:r>
          </a:p>
          <a:p>
            <a:endParaRPr lang="en-US" dirty="0"/>
          </a:p>
          <a:p>
            <a:r>
              <a:rPr lang="en-US" dirty="0"/>
              <a:t>In this talk I will be mostly dealing with WHAT – what the universe around us is made of and as a spice to your intellect, I will be talking about the misfits of the model – the neutrinos</a:t>
            </a:r>
          </a:p>
        </p:txBody>
      </p:sp>
    </p:spTree>
    <p:extLst>
      <p:ext uri="{BB962C8B-B14F-4D97-AF65-F5344CB8AC3E}">
        <p14:creationId xmlns:p14="http://schemas.microsoft.com/office/powerpoint/2010/main" val="1290863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indow">
            <a:extLst>
              <a:ext uri="{FF2B5EF4-FFF2-40B4-BE49-F238E27FC236}">
                <a16:creationId xmlns:a16="http://schemas.microsoft.com/office/drawing/2014/main" id="{CA3BC3ED-39A8-DB02-D401-48E9A4012251}"/>
              </a:ext>
            </a:extLst>
          </p:cNvPr>
          <p:cNvPicPr>
            <a:picLocks noChangeAspect="1"/>
          </p:cNvPicPr>
          <p:nvPr/>
        </p:nvPicPr>
        <p:blipFill rotWithShape="1">
          <a:blip r:embed="rId3"/>
          <a:srcRect l="34179" r="23271"/>
          <a:stretch/>
        </p:blipFill>
        <p:spPr>
          <a:xfrm>
            <a:off x="0" y="0"/>
            <a:ext cx="7003473" cy="6858000"/>
          </a:xfrm>
          <a:prstGeom prst="rect">
            <a:avLst/>
          </a:prstGeom>
        </p:spPr>
      </p:pic>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2090737" y="853931"/>
            <a:ext cx="2981325" cy="925512"/>
          </a:xfrm>
          <a:ln>
            <a:solidFill>
              <a:schemeClr val="bg1"/>
            </a:solidFill>
          </a:ln>
        </p:spPr>
        <p:txBody>
          <a:bodyPr/>
          <a:lstStyle/>
          <a:p>
            <a:r>
              <a:rPr lang="en-US" noProof="0" dirty="0">
                <a:solidFill>
                  <a:schemeClr val="bg1"/>
                </a:solidFill>
              </a:rPr>
              <a:t>The Old school physics</a:t>
            </a:r>
            <a:endParaRPr lang="en-US" dirty="0">
              <a:solidFill>
                <a:schemeClr val="bg1"/>
              </a:solidFill>
            </a:endParaRP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7200900" y="587829"/>
            <a:ext cx="4518349" cy="5607698"/>
          </a:xfrm>
        </p:spPr>
        <p:txBody>
          <a:bodyPr/>
          <a:lstStyle/>
          <a:p>
            <a:r>
              <a:rPr lang="en-US" dirty="0"/>
              <a:t>The question WHAT the universe is made of has haunted philosophers for thousands of years. </a:t>
            </a:r>
          </a:p>
          <a:p>
            <a:endParaRPr lang="en-US" dirty="0"/>
          </a:p>
          <a:p>
            <a:r>
              <a:rPr lang="en-US" dirty="0"/>
              <a:t>Answers ranged from things being made of fire, water, air and earth to the atom being a literal plum pudding. </a:t>
            </a:r>
          </a:p>
          <a:p>
            <a:endParaRPr lang="en-US" dirty="0"/>
          </a:p>
          <a:p>
            <a:r>
              <a:rPr lang="en-US" dirty="0"/>
              <a:t>But with better devices and techniques came better theories and deeper understanding of WHAT the universe is made of. </a:t>
            </a:r>
          </a:p>
          <a:p>
            <a:endParaRPr lang="en-US" dirty="0"/>
          </a:p>
          <a:p>
            <a:r>
              <a:rPr lang="en-US" dirty="0"/>
              <a:t>The count of particles was small, the understanding was deep and people were satisfied with the way physics was heading.</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solidFill>
                  <a:schemeClr val="bg1"/>
                </a:solidFill>
              </a:rPr>
              <a:t>2023</a:t>
            </a:r>
          </a:p>
        </p:txBody>
      </p:sp>
      <p:sp>
        <p:nvSpPr>
          <p:cNvPr id="324" name="Footer Placeholder 323">
            <a:extLst>
              <a:ext uri="{FF2B5EF4-FFF2-40B4-BE49-F238E27FC236}">
                <a16:creationId xmlns:a16="http://schemas.microsoft.com/office/drawing/2014/main" id="{F3416D3B-8D80-4408-8E8E-08E7B3A092C0}"/>
              </a:ext>
            </a:extLst>
          </p:cNvPr>
          <p:cNvSpPr>
            <a:spLocks noGrp="1"/>
          </p:cNvSpPr>
          <p:nvPr>
            <p:ph type="ftr" sz="quarter" idx="3"/>
          </p:nvPr>
        </p:nvSpPr>
        <p:spPr>
          <a:xfrm>
            <a:off x="4038600" y="6356350"/>
            <a:ext cx="4114800" cy="365125"/>
          </a:xfrm>
        </p:spPr>
        <p:txBody>
          <a:bodyPr/>
          <a:lstStyle/>
          <a:p>
            <a:r>
              <a:rPr lang="en-US" dirty="0">
                <a:solidFill>
                  <a:schemeClr val="bg1"/>
                </a:solidFill>
              </a:rPr>
              <a:t>SCIENCE SABHA</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a:t>
            </a:fld>
            <a:endParaRPr lang="en-US" dirty="0"/>
          </a:p>
        </p:txBody>
      </p:sp>
    </p:spTree>
    <p:extLst>
      <p:ext uri="{BB962C8B-B14F-4D97-AF65-F5344CB8AC3E}">
        <p14:creationId xmlns:p14="http://schemas.microsoft.com/office/powerpoint/2010/main" val="217400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1CF5D6E-E533-7D60-5440-96029F48753C}"/>
              </a:ext>
            </a:extLst>
          </p:cNvPr>
          <p:cNvPicPr>
            <a:picLocks noGrp="1" noChangeAspect="1"/>
          </p:cNvPicPr>
          <p:nvPr>
            <p:ph type="pic" sz="quarter" idx="10"/>
          </p:nvPr>
        </p:nvPicPr>
        <p:blipFill>
          <a:blip r:embed="rId3"/>
          <a:srcRect l="25417" r="25417"/>
          <a:stretch>
            <a:fillRect/>
          </a:stretch>
        </p:blipFill>
        <p:spPr>
          <a:xfrm>
            <a:off x="7696199" y="0"/>
            <a:ext cx="4495801" cy="6858000"/>
          </a:xfr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550791" y="295222"/>
            <a:ext cx="3392006" cy="640698"/>
          </a:xfrm>
        </p:spPr>
        <p:txBody>
          <a:bodyPr/>
          <a:lstStyle/>
          <a:p>
            <a:r>
              <a:rPr lang="en-US" noProof="0" dirty="0"/>
              <a:t>The particle Zoo</a:t>
            </a:r>
            <a:endParaRPr lang="en-US" dirty="0"/>
          </a:p>
        </p:txBody>
      </p:sp>
      <p:sp>
        <p:nvSpPr>
          <p:cNvPr id="35" name="Text Placeholder 34">
            <a:extLst>
              <a:ext uri="{FF2B5EF4-FFF2-40B4-BE49-F238E27FC236}">
                <a16:creationId xmlns:a16="http://schemas.microsoft.com/office/drawing/2014/main" id="{B56B6F3A-5C12-4500-AD07-4FCE61526A57}"/>
              </a:ext>
            </a:extLst>
          </p:cNvPr>
          <p:cNvSpPr>
            <a:spLocks noGrp="1"/>
          </p:cNvSpPr>
          <p:nvPr>
            <p:ph type="body" sz="quarter" idx="15"/>
          </p:nvPr>
        </p:nvSpPr>
        <p:spPr>
          <a:xfrm>
            <a:off x="473219" y="1101012"/>
            <a:ext cx="6673562" cy="5255338"/>
          </a:xfrm>
        </p:spPr>
        <p:txBody>
          <a:bodyPr/>
          <a:lstStyle/>
          <a:p>
            <a:r>
              <a:rPr lang="en-US" dirty="0"/>
              <a:t>Important question – what holds protons together in nucleus. </a:t>
            </a:r>
          </a:p>
          <a:p>
            <a:endParaRPr lang="en-US" dirty="0"/>
          </a:p>
          <a:p>
            <a:r>
              <a:rPr lang="en-US" dirty="0"/>
              <a:t>Yukawa proposed strong force between protons as being due to the exchange of force carrying particles. This particle was massive since the force was short ranged, and Yukawa called it the ‘meson’ which literally meant </a:t>
            </a:r>
            <a:r>
              <a:rPr lang="en-US" i="1" dirty="0"/>
              <a:t>of medium mass.</a:t>
            </a:r>
            <a:r>
              <a:rPr lang="en-US" dirty="0"/>
              <a:t> With this, the search for this meson started all over the world. Ultimately something with similar mass was found. 10 years later, it was found that this particle was not the Yukawa meson but rather a new particle, not fitting anywhere in the theory. The invasion of particles into the physics textbooks had begun. </a:t>
            </a:r>
          </a:p>
          <a:p>
            <a:endParaRPr lang="en-US" dirty="0"/>
          </a:p>
          <a:p>
            <a:r>
              <a:rPr lang="en-US" dirty="0"/>
              <a:t>In upcoming years, in cosmic ray detections and accelerators, so many new and strange particles were discovered, with a variety of masses, lifetimes and other properties. People were in a frenzy; the physics community was going crazy. A new theory had to be invented to accommodate them.</a:t>
            </a:r>
          </a:p>
          <a:p>
            <a:endParaRPr lang="en-US" dirty="0"/>
          </a:p>
          <a:p>
            <a:endParaRPr lang="en-US" dirty="0"/>
          </a:p>
          <a:p>
            <a:endParaRPr lang="en-US" dirty="0"/>
          </a:p>
          <a:p>
            <a:endParaRPr lang="en-US" dirty="0"/>
          </a:p>
        </p:txBody>
      </p:sp>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dirty="0">
                <a:solidFill>
                  <a:schemeClr val="bg2">
                    <a:lumMod val="50000"/>
                  </a:schemeClr>
                </a:solidFill>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dirty="0"/>
              <a:t>Science Sabha</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109430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s eye">
            <a:extLst>
              <a:ext uri="{FF2B5EF4-FFF2-40B4-BE49-F238E27FC236}">
                <a16:creationId xmlns:a16="http://schemas.microsoft.com/office/drawing/2014/main" id="{F7577B64-D578-ACCE-F22D-843447C0D87F}"/>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4469" y="0"/>
            <a:ext cx="5033394" cy="6858000"/>
          </a:xfrm>
          <a:prstGeom prst="rect">
            <a:avLst/>
          </a:prstGeom>
        </p:spPr>
      </p:pic>
      <p:pic>
        <p:nvPicPr>
          <p:cNvPr id="5" name="Picture Placeholder 4" descr="A screen shot of a cell phone&#10;&#10;Description automatically generated with low confidence">
            <a:extLst>
              <a:ext uri="{FF2B5EF4-FFF2-40B4-BE49-F238E27FC236}">
                <a16:creationId xmlns:a16="http://schemas.microsoft.com/office/drawing/2014/main" id="{BEFB7780-F039-39A6-5874-C7B2AC3F997F}"/>
              </a:ext>
            </a:extLst>
          </p:cNvPr>
          <p:cNvPicPr>
            <a:picLocks noGrp="1" noChangeAspect="1"/>
          </p:cNvPicPr>
          <p:nvPr>
            <p:ph type="pic" sz="quarter" idx="10"/>
          </p:nvPr>
        </p:nvPicPr>
        <p:blipFill rotWithShape="1">
          <a:blip r:embed="rId5"/>
          <a:srcRect t="20218" b="-20218"/>
          <a:stretch/>
        </p:blipFill>
        <p:spPr>
          <a:xfrm>
            <a:off x="5035994" y="65321"/>
            <a:ext cx="7111887" cy="4422704"/>
          </a:xfrm>
          <a:prstGeom prst="rect">
            <a:avLst/>
          </a:prstGeo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2741" y="0"/>
            <a:ext cx="5033393" cy="6858000"/>
          </a:xfrm>
          <a:solidFill>
            <a:srgbClr val="002060">
              <a:alpha val="25000"/>
            </a:srgbClr>
          </a:solidFill>
        </p:spPr>
        <p:txBody>
          <a:bodyPr/>
          <a:lstStyle/>
          <a:p>
            <a:r>
              <a:rPr lang="en-US" dirty="0">
                <a:solidFill>
                  <a:srgbClr val="FFFF00"/>
                </a:solidFill>
              </a:rPr>
              <a:t>The standard model</a:t>
            </a:r>
          </a:p>
        </p:txBody>
      </p:sp>
      <p:sp>
        <p:nvSpPr>
          <p:cNvPr id="12" name="Date Placeholder 11">
            <a:extLst>
              <a:ext uri="{FF2B5EF4-FFF2-40B4-BE49-F238E27FC236}">
                <a16:creationId xmlns:a16="http://schemas.microsoft.com/office/drawing/2014/main" id="{F9D1E4F5-C5CC-4509-A364-CC20767557A7}"/>
              </a:ext>
            </a:extLst>
          </p:cNvPr>
          <p:cNvSpPr>
            <a:spLocks noGrp="1"/>
          </p:cNvSpPr>
          <p:nvPr>
            <p:ph type="dt" sz="half" idx="2"/>
          </p:nvPr>
        </p:nvSpPr>
        <p:spPr>
          <a:xfrm>
            <a:off x="838200" y="6356350"/>
            <a:ext cx="2743200" cy="365125"/>
          </a:xfrm>
        </p:spPr>
        <p:txBody>
          <a:bodyPr/>
          <a:lstStyle/>
          <a:p>
            <a:r>
              <a:rPr lang="en-US" dirty="0">
                <a:solidFill>
                  <a:srgbClr val="FFFF00"/>
                </a:solidFill>
              </a:rPr>
              <a:t>2023</a:t>
            </a:r>
          </a:p>
        </p:txBody>
      </p:sp>
      <p:sp>
        <p:nvSpPr>
          <p:cNvPr id="13" name="Footer Placeholder 12">
            <a:extLst>
              <a:ext uri="{FF2B5EF4-FFF2-40B4-BE49-F238E27FC236}">
                <a16:creationId xmlns:a16="http://schemas.microsoft.com/office/drawing/2014/main" id="{106CB055-2C7B-4271-88ED-F5872EAF95F7}"/>
              </a:ext>
            </a:extLst>
          </p:cNvPr>
          <p:cNvSpPr>
            <a:spLocks noGrp="1"/>
          </p:cNvSpPr>
          <p:nvPr>
            <p:ph type="ftr" sz="quarter" idx="3"/>
          </p:nvPr>
        </p:nvSpPr>
        <p:spPr>
          <a:xfrm>
            <a:off x="4038600" y="6356350"/>
            <a:ext cx="4114800" cy="365125"/>
          </a:xfrm>
        </p:spPr>
        <p:txBody>
          <a:bodyPr/>
          <a:lstStyle/>
          <a:p>
            <a:r>
              <a:rPr lang="en-US" dirty="0"/>
              <a:t>Science Sabha</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5</a:t>
            </a:fld>
            <a:endParaRPr lang="en-US" dirty="0"/>
          </a:p>
        </p:txBody>
      </p:sp>
      <p:sp>
        <p:nvSpPr>
          <p:cNvPr id="23" name="Text Placeholder 22">
            <a:extLst>
              <a:ext uri="{FF2B5EF4-FFF2-40B4-BE49-F238E27FC236}">
                <a16:creationId xmlns:a16="http://schemas.microsoft.com/office/drawing/2014/main" id="{8662E445-5222-442C-9812-2FA51B852A71}"/>
              </a:ext>
            </a:extLst>
          </p:cNvPr>
          <p:cNvSpPr>
            <a:spLocks noGrp="1"/>
          </p:cNvSpPr>
          <p:nvPr>
            <p:ph type="body" sz="quarter" idx="16"/>
          </p:nvPr>
        </p:nvSpPr>
        <p:spPr>
          <a:xfrm>
            <a:off x="5743575" y="3972253"/>
            <a:ext cx="5859420" cy="1769419"/>
          </a:xfrm>
        </p:spPr>
        <p:txBody>
          <a:bodyPr/>
          <a:lstStyle/>
          <a:p>
            <a:r>
              <a:rPr lang="en-US" dirty="0"/>
              <a:t>FIELDS</a:t>
            </a:r>
          </a:p>
          <a:p>
            <a:r>
              <a:rPr lang="en-US" dirty="0"/>
              <a:t>EXCITATION OF FIELDS</a:t>
            </a:r>
          </a:p>
          <a:p>
            <a:r>
              <a:rPr lang="en-US" dirty="0"/>
              <a:t>INTERACTION BETWEEN FIELDS</a:t>
            </a:r>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750001" y="4715995"/>
            <a:ext cx="3527910" cy="64069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2348324-E5DB-8B19-6953-9CA890C89D63}"/>
              </a:ext>
            </a:extLst>
          </p:cNvPr>
          <p:cNvSpPr/>
          <p:nvPr/>
        </p:nvSpPr>
        <p:spPr>
          <a:xfrm>
            <a:off x="5309118" y="2603241"/>
            <a:ext cx="5038531" cy="979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8444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10;&#10;Description automatically generated">
            <a:extLst>
              <a:ext uri="{FF2B5EF4-FFF2-40B4-BE49-F238E27FC236}">
                <a16:creationId xmlns:a16="http://schemas.microsoft.com/office/drawing/2014/main" id="{38478496-31B5-20B8-292D-D3C652F4CADD}"/>
              </a:ext>
            </a:extLst>
          </p:cNvPr>
          <p:cNvPicPr>
            <a:picLocks noGrp="1" noChangeAspect="1"/>
          </p:cNvPicPr>
          <p:nvPr>
            <p:ph type="pic" sz="quarter" idx="10"/>
          </p:nvPr>
        </p:nvPicPr>
        <p:blipFill>
          <a:blip r:embed="rId3"/>
          <a:srcRect/>
          <a:stretch>
            <a:fillRect/>
          </a:stretch>
        </p:blipFill>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66515"/>
            <a:ext cx="12192000" cy="4491182"/>
          </a:xfrm>
          <a:solidFill>
            <a:srgbClr val="002060">
              <a:alpha val="55000"/>
            </a:srgbClr>
          </a:solidFill>
        </p:spPr>
        <p:txBody>
          <a:bodyPr/>
          <a:lstStyle/>
          <a:p>
            <a:r>
              <a:rPr lang="en-US" dirty="0">
                <a:solidFill>
                  <a:schemeClr val="bg2"/>
                </a:solidFill>
              </a:rPr>
              <a:t>The </a:t>
            </a:r>
            <a:br>
              <a:rPr lang="en-US" dirty="0">
                <a:solidFill>
                  <a:schemeClr val="bg2"/>
                </a:solidFill>
              </a:rPr>
            </a:br>
            <a:r>
              <a:rPr lang="en-US" dirty="0">
                <a:solidFill>
                  <a:schemeClr val="bg2"/>
                </a:solidFill>
              </a:rPr>
              <a:t>neutrinos</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0"/>
            <a:ext cx="12192000" cy="2366818"/>
          </a:xfrm>
          <a:prstGeom prst="rect">
            <a:avLst/>
          </a:prstGeom>
          <a:solidFill>
            <a:srgbClr val="00206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6"/>
            <a:ext cx="5674774" cy="243746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1272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s eye">
            <a:extLst>
              <a:ext uri="{FF2B5EF4-FFF2-40B4-BE49-F238E27FC236}">
                <a16:creationId xmlns:a16="http://schemas.microsoft.com/office/drawing/2014/main" id="{F7577B64-D578-ACCE-F22D-843447C0D87F}"/>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4469" y="0"/>
            <a:ext cx="5033394" cy="6858000"/>
          </a:xfrm>
          <a:prstGeom prst="rect">
            <a:avLst/>
          </a:prstGeom>
        </p:spPr>
      </p:pic>
      <p:pic>
        <p:nvPicPr>
          <p:cNvPr id="5" name="Picture Placeholder 4" descr="A screen shot of a cell phone&#10;&#10;Description automatically generated with low confidence">
            <a:extLst>
              <a:ext uri="{FF2B5EF4-FFF2-40B4-BE49-F238E27FC236}">
                <a16:creationId xmlns:a16="http://schemas.microsoft.com/office/drawing/2014/main" id="{BEFB7780-F039-39A6-5874-C7B2AC3F997F}"/>
              </a:ext>
            </a:extLst>
          </p:cNvPr>
          <p:cNvPicPr>
            <a:picLocks noGrp="1" noChangeAspect="1"/>
          </p:cNvPicPr>
          <p:nvPr>
            <p:ph type="pic" sz="quarter" idx="10"/>
          </p:nvPr>
        </p:nvPicPr>
        <p:blipFill rotWithShape="1">
          <a:blip r:embed="rId5"/>
          <a:srcRect t="20218" b="-20218"/>
          <a:stretch/>
        </p:blipFill>
        <p:spPr>
          <a:xfrm>
            <a:off x="5035994" y="65321"/>
            <a:ext cx="7111887" cy="4422704"/>
          </a:xfrm>
          <a:prstGeom prst="rect">
            <a:avLst/>
          </a:prstGeo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2741" y="0"/>
            <a:ext cx="5033393" cy="6858000"/>
          </a:xfrm>
          <a:solidFill>
            <a:srgbClr val="002060">
              <a:alpha val="25000"/>
            </a:srgbClr>
          </a:solidFill>
        </p:spPr>
        <p:txBody>
          <a:bodyPr/>
          <a:lstStyle/>
          <a:p>
            <a:r>
              <a:rPr lang="en-US" dirty="0">
                <a:solidFill>
                  <a:srgbClr val="FFFF00"/>
                </a:solidFill>
              </a:rPr>
              <a:t>The standard model</a:t>
            </a:r>
            <a:br>
              <a:rPr lang="en-US" dirty="0">
                <a:solidFill>
                  <a:srgbClr val="FFFF00"/>
                </a:solidFill>
              </a:rPr>
            </a:br>
            <a:r>
              <a:rPr lang="en-US" dirty="0">
                <a:solidFill>
                  <a:srgbClr val="FFFF00"/>
                </a:solidFill>
              </a:rPr>
              <a:t>Now Complete</a:t>
            </a:r>
          </a:p>
        </p:txBody>
      </p:sp>
      <p:sp>
        <p:nvSpPr>
          <p:cNvPr id="12" name="Date Placeholder 11">
            <a:extLst>
              <a:ext uri="{FF2B5EF4-FFF2-40B4-BE49-F238E27FC236}">
                <a16:creationId xmlns:a16="http://schemas.microsoft.com/office/drawing/2014/main" id="{F9D1E4F5-C5CC-4509-A364-CC20767557A7}"/>
              </a:ext>
            </a:extLst>
          </p:cNvPr>
          <p:cNvSpPr>
            <a:spLocks noGrp="1"/>
          </p:cNvSpPr>
          <p:nvPr>
            <p:ph type="dt" sz="half" idx="2"/>
          </p:nvPr>
        </p:nvSpPr>
        <p:spPr>
          <a:xfrm>
            <a:off x="838200" y="6356350"/>
            <a:ext cx="2743200" cy="365125"/>
          </a:xfrm>
        </p:spPr>
        <p:txBody>
          <a:bodyPr/>
          <a:lstStyle/>
          <a:p>
            <a:r>
              <a:rPr lang="en-US" dirty="0">
                <a:solidFill>
                  <a:srgbClr val="FFFF00"/>
                </a:solidFill>
              </a:rPr>
              <a:t>2023</a:t>
            </a:r>
          </a:p>
        </p:txBody>
      </p:sp>
      <p:sp>
        <p:nvSpPr>
          <p:cNvPr id="13" name="Footer Placeholder 12">
            <a:extLst>
              <a:ext uri="{FF2B5EF4-FFF2-40B4-BE49-F238E27FC236}">
                <a16:creationId xmlns:a16="http://schemas.microsoft.com/office/drawing/2014/main" id="{106CB055-2C7B-4271-88ED-F5872EAF95F7}"/>
              </a:ext>
            </a:extLst>
          </p:cNvPr>
          <p:cNvSpPr>
            <a:spLocks noGrp="1"/>
          </p:cNvSpPr>
          <p:nvPr>
            <p:ph type="ftr" sz="quarter" idx="3"/>
          </p:nvPr>
        </p:nvSpPr>
        <p:spPr>
          <a:xfrm>
            <a:off x="4038600" y="6356350"/>
            <a:ext cx="4114800" cy="365125"/>
          </a:xfrm>
        </p:spPr>
        <p:txBody>
          <a:bodyPr/>
          <a:lstStyle/>
          <a:p>
            <a:r>
              <a:rPr lang="en-US" dirty="0"/>
              <a:t>Science Sabha</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7</a:t>
            </a:fld>
            <a:endParaRPr lang="en-US" dirty="0"/>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750001" y="4488025"/>
            <a:ext cx="3527910" cy="102152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2">
            <a:extLst>
              <a:ext uri="{FF2B5EF4-FFF2-40B4-BE49-F238E27FC236}">
                <a16:creationId xmlns:a16="http://schemas.microsoft.com/office/drawing/2014/main" id="{CF8568A3-0CCA-DE2F-BCA0-C1471790EDE1}"/>
              </a:ext>
            </a:extLst>
          </p:cNvPr>
          <p:cNvSpPr>
            <a:spLocks noGrp="1"/>
          </p:cNvSpPr>
          <p:nvPr>
            <p:ph type="body" sz="quarter" idx="16"/>
          </p:nvPr>
        </p:nvSpPr>
        <p:spPr>
          <a:xfrm>
            <a:off x="5743575" y="3972253"/>
            <a:ext cx="5859420" cy="1769419"/>
          </a:xfrm>
        </p:spPr>
        <p:txBody>
          <a:bodyPr/>
          <a:lstStyle/>
          <a:p>
            <a:pPr>
              <a:lnSpc>
                <a:spcPct val="150000"/>
              </a:lnSpc>
            </a:pPr>
            <a:r>
              <a:rPr lang="en-US" dirty="0"/>
              <a:t>The six leptons of the standard model have corresponding neutrinos.</a:t>
            </a:r>
          </a:p>
          <a:p>
            <a:pPr>
              <a:lnSpc>
                <a:spcPct val="150000"/>
              </a:lnSpc>
            </a:pPr>
            <a:endParaRPr lang="en-US" dirty="0"/>
          </a:p>
          <a:p>
            <a:pPr>
              <a:lnSpc>
                <a:spcPct val="150000"/>
              </a:lnSpc>
            </a:pPr>
            <a:r>
              <a:rPr lang="en-US" dirty="0"/>
              <a:t>But where do these come from? </a:t>
            </a:r>
          </a:p>
        </p:txBody>
      </p:sp>
    </p:spTree>
    <p:extLst>
      <p:ext uri="{BB962C8B-B14F-4D97-AF65-F5344CB8AC3E}">
        <p14:creationId xmlns:p14="http://schemas.microsoft.com/office/powerpoint/2010/main" val="2697115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5" name="Picture Placeholder 4" descr="A picture containing sky, outdoor, day">
            <a:extLst>
              <a:ext uri="{FF2B5EF4-FFF2-40B4-BE49-F238E27FC236}">
                <a16:creationId xmlns:a16="http://schemas.microsoft.com/office/drawing/2014/main" id="{F93CB427-4338-280A-4E81-64968AB0583D}"/>
              </a:ext>
            </a:extLst>
          </p:cNvPr>
          <p:cNvPicPr>
            <a:picLocks noGrp="1" noChangeAspect="1"/>
          </p:cNvPicPr>
          <p:nvPr>
            <p:ph type="pic" sz="quarter" idx="10"/>
          </p:nvPr>
        </p:nvPicPr>
        <p:blipFill rotWithShape="1">
          <a:blip r:embed="rId3"/>
          <a:srcRect l="625" t="-1834" r="625" b="1834"/>
          <a:stretch/>
        </p:blipFill>
        <p:spPr>
          <a:xfrm flipH="1">
            <a:off x="-12170" y="-125260"/>
            <a:ext cx="6784445" cy="698326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861354" y="790901"/>
            <a:ext cx="3049568" cy="640698"/>
          </a:xfrm>
          <a:solidFill>
            <a:srgbClr val="002060">
              <a:alpha val="28000"/>
            </a:srgbClr>
          </a:solidFill>
        </p:spPr>
        <p:txBody>
          <a:bodyPr/>
          <a:lstStyle/>
          <a:p>
            <a:r>
              <a:rPr lang="en-US" dirty="0"/>
              <a:t>BETA Decay</a:t>
            </a:r>
          </a:p>
        </p:txBody>
      </p:sp>
      <p:sp>
        <p:nvSpPr>
          <p:cNvPr id="80" name="Text Placeholder 79">
            <a:extLst>
              <a:ext uri="{FF2B5EF4-FFF2-40B4-BE49-F238E27FC236}">
                <a16:creationId xmlns:a16="http://schemas.microsoft.com/office/drawing/2014/main" id="{1E23B707-4619-411F-BCA9-9F153721B295}"/>
              </a:ext>
            </a:extLst>
          </p:cNvPr>
          <p:cNvSpPr>
            <a:spLocks noGrp="1"/>
          </p:cNvSpPr>
          <p:nvPr>
            <p:ph type="body" sz="quarter" idx="16"/>
          </p:nvPr>
        </p:nvSpPr>
        <p:spPr>
          <a:xfrm>
            <a:off x="6989523" y="93588"/>
            <a:ext cx="3421103" cy="426393"/>
          </a:xfrm>
        </p:spPr>
        <p:txBody>
          <a:bodyPr/>
          <a:lstStyle/>
          <a:p>
            <a:r>
              <a:rPr lang="en-US" dirty="0"/>
              <a:t>The problem</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6989523" y="481926"/>
            <a:ext cx="5060515" cy="5013600"/>
          </a:xfrm>
        </p:spPr>
        <p:txBody>
          <a:bodyPr/>
          <a:lstStyle/>
          <a:p>
            <a:r>
              <a:rPr lang="en-US" dirty="0"/>
              <a:t>Beta decay involves the conversion of a neutron into proton with the ejection of an electron.</a:t>
            </a:r>
          </a:p>
          <a:p>
            <a:endParaRPr lang="en-US" dirty="0"/>
          </a:p>
          <a:p>
            <a:r>
              <a:rPr lang="en-US" dirty="0"/>
              <a:t>Laws of conservation – Energy of electron should depend only on the difference in mass of the proton and neutron, which means all beta decay electrons should have a fixed energy.</a:t>
            </a:r>
          </a:p>
          <a:p>
            <a:endParaRPr lang="en-US" dirty="0"/>
          </a:p>
          <a:p>
            <a:r>
              <a:rPr lang="en-US" dirty="0"/>
              <a:t>Observed – Electron energy was continuous, with the supposed fixed value being the maximum observed value.</a:t>
            </a:r>
          </a:p>
          <a:p>
            <a:endParaRPr lang="en-US" dirty="0"/>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dirty="0"/>
              <a:t>2023</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473608" y="6356350"/>
            <a:ext cx="2743200" cy="365125"/>
          </a:xfrm>
        </p:spPr>
        <p:txBody>
          <a:bodyPr/>
          <a:lstStyle/>
          <a:p>
            <a:r>
              <a:rPr lang="en-US" dirty="0"/>
              <a:t>SCIENCE SABHA</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8</a:t>
            </a:fld>
            <a:endParaRPr lang="en-US" dirty="0"/>
          </a:p>
        </p:txBody>
      </p:sp>
      <p:sp>
        <p:nvSpPr>
          <p:cNvPr id="29" name="Rectangle 14">
            <a:extLst>
              <a:ext uri="{FF2B5EF4-FFF2-40B4-BE49-F238E27FC236}">
                <a16:creationId xmlns:a16="http://schemas.microsoft.com/office/drawing/2014/main" id="{C7070E84-7C6C-417F-AB09-EC34EAFFD611}"/>
              </a:ext>
              <a:ext uri="{C183D7F6-B498-43B3-948B-1728B52AA6E4}">
                <adec:decorative xmlns:adec="http://schemas.microsoft.com/office/drawing/2017/decorative" val="1"/>
              </a:ext>
            </a:extLst>
          </p:cNvPr>
          <p:cNvSpPr/>
          <p:nvPr/>
        </p:nvSpPr>
        <p:spPr>
          <a:xfrm>
            <a:off x="3395317" y="0"/>
            <a:ext cx="3376958" cy="6858000"/>
          </a:xfrm>
          <a:custGeom>
            <a:avLst/>
            <a:gdLst>
              <a:gd name="connsiteX0" fmla="*/ 0 w 8808322"/>
              <a:gd name="connsiteY0" fmla="*/ 0 h 6858000"/>
              <a:gd name="connsiteX1" fmla="*/ 8808322 w 8808322"/>
              <a:gd name="connsiteY1" fmla="*/ 0 h 6858000"/>
              <a:gd name="connsiteX2" fmla="*/ 8808322 w 8808322"/>
              <a:gd name="connsiteY2" fmla="*/ 6858000 h 6858000"/>
              <a:gd name="connsiteX3" fmla="*/ 0 w 8808322"/>
              <a:gd name="connsiteY3" fmla="*/ 6858000 h 6858000"/>
              <a:gd name="connsiteX4" fmla="*/ 0 w 8808322"/>
              <a:gd name="connsiteY4" fmla="*/ 0 h 6858000"/>
              <a:gd name="connsiteX0" fmla="*/ 398 w 8808720"/>
              <a:gd name="connsiteY0" fmla="*/ 0 h 6858000"/>
              <a:gd name="connsiteX1" fmla="*/ 8808720 w 8808720"/>
              <a:gd name="connsiteY1" fmla="*/ 0 h 6858000"/>
              <a:gd name="connsiteX2" fmla="*/ 8808720 w 8808720"/>
              <a:gd name="connsiteY2" fmla="*/ 6858000 h 6858000"/>
              <a:gd name="connsiteX3" fmla="*/ 398 w 8808720"/>
              <a:gd name="connsiteY3" fmla="*/ 6858000 h 6858000"/>
              <a:gd name="connsiteX4" fmla="*/ 0 w 8808720"/>
              <a:gd name="connsiteY4" fmla="*/ 1417320 h 6858000"/>
              <a:gd name="connsiteX5" fmla="*/ 398 w 8808720"/>
              <a:gd name="connsiteY5"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101918 w 8910240"/>
              <a:gd name="connsiteY0" fmla="*/ 0 h 6858000"/>
              <a:gd name="connsiteX1" fmla="*/ 8910240 w 8910240"/>
              <a:gd name="connsiteY1" fmla="*/ 0 h 6858000"/>
              <a:gd name="connsiteX2" fmla="*/ 8910240 w 8910240"/>
              <a:gd name="connsiteY2" fmla="*/ 6858000 h 6858000"/>
              <a:gd name="connsiteX3" fmla="*/ 101918 w 8910240"/>
              <a:gd name="connsiteY3" fmla="*/ 6858000 h 6858000"/>
              <a:gd name="connsiteX4" fmla="*/ 101520 w 8910240"/>
              <a:gd name="connsiteY4" fmla="*/ 1417320 h 6858000"/>
              <a:gd name="connsiteX5" fmla="*/ 1549320 w 8910240"/>
              <a:gd name="connsiteY5" fmla="*/ 1417320 h 6858000"/>
              <a:gd name="connsiteX6" fmla="*/ 1541700 w 8910240"/>
              <a:gd name="connsiteY6" fmla="*/ 822960 h 6858000"/>
              <a:gd name="connsiteX7" fmla="*/ 109140 w 8910240"/>
              <a:gd name="connsiteY7" fmla="*/ 822960 h 6858000"/>
              <a:gd name="connsiteX8" fmla="*/ 101918 w 8910240"/>
              <a:gd name="connsiteY8" fmla="*/ 0 h 6858000"/>
              <a:gd name="connsiteX0" fmla="*/ 607 w 8808929"/>
              <a:gd name="connsiteY0" fmla="*/ 0 h 6858000"/>
              <a:gd name="connsiteX1" fmla="*/ 8808929 w 8808929"/>
              <a:gd name="connsiteY1" fmla="*/ 0 h 6858000"/>
              <a:gd name="connsiteX2" fmla="*/ 8808929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8808929"/>
              <a:gd name="connsiteY0" fmla="*/ 0 h 6858000"/>
              <a:gd name="connsiteX1" fmla="*/ 8808929 w 8808929"/>
              <a:gd name="connsiteY1" fmla="*/ 0 h 6858000"/>
              <a:gd name="connsiteX2" fmla="*/ 3366072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3376958"/>
              <a:gd name="connsiteY0" fmla="*/ 0 h 6858000"/>
              <a:gd name="connsiteX1" fmla="*/ 3376958 w 3376958"/>
              <a:gd name="connsiteY1" fmla="*/ 0 h 6858000"/>
              <a:gd name="connsiteX2" fmla="*/ 3366072 w 3376958"/>
              <a:gd name="connsiteY2" fmla="*/ 6858000 h 6858000"/>
              <a:gd name="connsiteX3" fmla="*/ 607 w 3376958"/>
              <a:gd name="connsiteY3" fmla="*/ 6858000 h 6858000"/>
              <a:gd name="connsiteX4" fmla="*/ 209 w 3376958"/>
              <a:gd name="connsiteY4" fmla="*/ 1417320 h 6858000"/>
              <a:gd name="connsiteX5" fmla="*/ 1448009 w 3376958"/>
              <a:gd name="connsiteY5" fmla="*/ 1417320 h 6858000"/>
              <a:gd name="connsiteX6" fmla="*/ 1440389 w 3376958"/>
              <a:gd name="connsiteY6" fmla="*/ 822960 h 6858000"/>
              <a:gd name="connsiteX7" fmla="*/ 7829 w 3376958"/>
              <a:gd name="connsiteY7" fmla="*/ 822960 h 6858000"/>
              <a:gd name="connsiteX8" fmla="*/ 607 w 3376958"/>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958" h="6858000">
                <a:moveTo>
                  <a:pt x="607" y="0"/>
                </a:moveTo>
                <a:lnTo>
                  <a:pt x="3376958" y="0"/>
                </a:lnTo>
                <a:cubicBezTo>
                  <a:pt x="3373329" y="2286000"/>
                  <a:pt x="3369701" y="4572000"/>
                  <a:pt x="3366072" y="6858000"/>
                </a:cubicBezTo>
                <a:lnTo>
                  <a:pt x="607" y="6858000"/>
                </a:lnTo>
                <a:cubicBezTo>
                  <a:pt x="474" y="5044440"/>
                  <a:pt x="342" y="3230880"/>
                  <a:pt x="209" y="1417320"/>
                </a:cubicBezTo>
                <a:cubicBezTo>
                  <a:pt x="-1127" y="1400810"/>
                  <a:pt x="1470803" y="1409700"/>
                  <a:pt x="1448009" y="1417320"/>
                </a:cubicBezTo>
                <a:cubicBezTo>
                  <a:pt x="1444199" y="1253490"/>
                  <a:pt x="1453023" y="1028700"/>
                  <a:pt x="1440389" y="822960"/>
                </a:cubicBezTo>
                <a:lnTo>
                  <a:pt x="7829" y="822960"/>
                </a:lnTo>
                <a:cubicBezTo>
                  <a:pt x="4085" y="533400"/>
                  <a:pt x="-1933" y="316230"/>
                  <a:pt x="607" y="0"/>
                </a:cubicBezTo>
                <a:close/>
              </a:path>
            </a:pathLst>
          </a:custGeom>
          <a:solidFill>
            <a:srgbClr val="00206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Chart, line chart">
            <a:extLst>
              <a:ext uri="{FF2B5EF4-FFF2-40B4-BE49-F238E27FC236}">
                <a16:creationId xmlns:a16="http://schemas.microsoft.com/office/drawing/2014/main" id="{52F26A99-648A-CE36-76A3-19943E40EE90}"/>
              </a:ext>
            </a:extLst>
          </p:cNvPr>
          <p:cNvPicPr>
            <a:picLocks noChangeAspect="1"/>
          </p:cNvPicPr>
          <p:nvPr/>
        </p:nvPicPr>
        <p:blipFill>
          <a:blip r:embed="rId4">
            <a:duotone>
              <a:prstClr val="black"/>
              <a:schemeClr val="accent3">
                <a:tint val="45000"/>
                <a:satMod val="400000"/>
              </a:schemeClr>
            </a:duotone>
            <a:alphaModFix amt="70000"/>
          </a:blip>
          <a:stretch>
            <a:fillRect/>
          </a:stretch>
        </p:blipFill>
        <p:spPr>
          <a:xfrm>
            <a:off x="7805282" y="3929062"/>
            <a:ext cx="3276600" cy="2609850"/>
          </a:xfrm>
          <a:prstGeom prst="rect">
            <a:avLst/>
          </a:prstGeom>
        </p:spPr>
      </p:pic>
    </p:spTree>
    <p:extLst>
      <p:ext uri="{BB962C8B-B14F-4D97-AF65-F5344CB8AC3E}">
        <p14:creationId xmlns:p14="http://schemas.microsoft.com/office/powerpoint/2010/main" val="86075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989195-EBBC-B4DD-DBF5-406C91998511}"/>
              </a:ext>
            </a:extLst>
          </p:cNvPr>
          <p:cNvPicPr>
            <a:picLocks noGrp="1" noChangeAspect="1"/>
          </p:cNvPicPr>
          <p:nvPr>
            <p:ph type="pic" sz="quarter" idx="10"/>
          </p:nvPr>
        </p:nvPicPr>
        <p:blipFill rotWithShape="1">
          <a:blip r:embed="rId3"/>
          <a:srcRect l="23354" t="28030" r="11708"/>
          <a:stretch/>
        </p:blipFill>
        <p:spPr>
          <a:xfrm>
            <a:off x="6096000" y="-5950"/>
            <a:ext cx="6095999" cy="6863950"/>
          </a:xfrm>
        </p:spPr>
      </p:pic>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277791" y="-5950"/>
            <a:ext cx="5200532" cy="720399"/>
          </a:xfrm>
        </p:spPr>
        <p:txBody>
          <a:bodyPr/>
          <a:lstStyle/>
          <a:p>
            <a:r>
              <a:rPr lang="en-US" dirty="0"/>
              <a:t>Possible solutions</a:t>
            </a:r>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16"/>
          </p:nvPr>
        </p:nvSpPr>
        <p:spPr>
          <a:xfrm>
            <a:off x="920003" y="737399"/>
            <a:ext cx="876929" cy="720399"/>
          </a:xfrm>
          <a:ln>
            <a:solidFill>
              <a:srgbClr val="4F60C1"/>
            </a:solidFill>
          </a:ln>
        </p:spPr>
        <p:txBody>
          <a:bodyPr/>
          <a:lstStyle/>
          <a:p>
            <a:r>
              <a:rPr lang="en-ZA" dirty="0">
                <a:solidFill>
                  <a:srgbClr val="4F60C1"/>
                </a:solidFill>
              </a:rPr>
              <a:t>1</a:t>
            </a:r>
            <a:r>
              <a:rPr lang="en-US" dirty="0"/>
              <a:t>​</a:t>
            </a:r>
          </a:p>
        </p:txBody>
      </p:sp>
      <p:sp>
        <p:nvSpPr>
          <p:cNvPr id="100" name="Text Placeholder 99">
            <a:extLst>
              <a:ext uri="{FF2B5EF4-FFF2-40B4-BE49-F238E27FC236}">
                <a16:creationId xmlns:a16="http://schemas.microsoft.com/office/drawing/2014/main" id="{20C05462-50C1-47AC-B864-6331DA480340}"/>
              </a:ext>
            </a:extLst>
          </p:cNvPr>
          <p:cNvSpPr>
            <a:spLocks noGrp="1"/>
          </p:cNvSpPr>
          <p:nvPr>
            <p:ph type="body" sz="quarter" idx="18"/>
          </p:nvPr>
        </p:nvSpPr>
        <p:spPr>
          <a:xfrm>
            <a:off x="920003" y="2113476"/>
            <a:ext cx="876930" cy="720400"/>
          </a:xfrm>
          <a:noFill/>
          <a:ln>
            <a:solidFill>
              <a:srgbClr val="4F60C1"/>
            </a:solidFill>
          </a:ln>
        </p:spPr>
        <p:txBody>
          <a:bodyPr/>
          <a:lstStyle/>
          <a:p>
            <a:r>
              <a:rPr lang="en-US" dirty="0">
                <a:solidFill>
                  <a:srgbClr val="4F60C1"/>
                </a:solidFill>
              </a:rPr>
              <a:t>2</a:t>
            </a:r>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2"/>
          </p:nvPr>
        </p:nvSpPr>
        <p:spPr>
          <a:xfrm>
            <a:off x="2102977" y="576604"/>
            <a:ext cx="3365003" cy="1017102"/>
          </a:xfrm>
        </p:spPr>
        <p:txBody>
          <a:bodyPr/>
          <a:lstStyle/>
          <a:p>
            <a:r>
              <a:rPr lang="en-IN" dirty="0"/>
              <a:t>The conservation law is wrong.</a:t>
            </a:r>
          </a:p>
          <a:p>
            <a:r>
              <a:rPr lang="en-IN" dirty="0"/>
              <a:t>Energy is never conserved in any process. </a:t>
            </a:r>
            <a:endParaRPr lang="en-US" dirty="0"/>
          </a:p>
        </p:txBody>
      </p:sp>
      <p:sp>
        <p:nvSpPr>
          <p:cNvPr id="99" name="Text Placeholder 98">
            <a:extLst>
              <a:ext uri="{FF2B5EF4-FFF2-40B4-BE49-F238E27FC236}">
                <a16:creationId xmlns:a16="http://schemas.microsoft.com/office/drawing/2014/main" id="{5355A1F3-1DF5-4754-82C7-DBE14DBFAC9A}"/>
              </a:ext>
            </a:extLst>
          </p:cNvPr>
          <p:cNvSpPr>
            <a:spLocks noGrp="1"/>
          </p:cNvSpPr>
          <p:nvPr>
            <p:ph type="body" sz="quarter" idx="17"/>
          </p:nvPr>
        </p:nvSpPr>
        <p:spPr>
          <a:xfrm>
            <a:off x="2102977" y="1816060"/>
            <a:ext cx="3365003" cy="1315233"/>
          </a:xfrm>
        </p:spPr>
        <p:txBody>
          <a:bodyPr/>
          <a:lstStyle/>
          <a:p>
            <a:r>
              <a:rPr lang="en-US" dirty="0"/>
              <a:t>There was something fundamentally missing in the decay. Some particle that could carry away the missing energy.</a:t>
            </a:r>
          </a:p>
        </p:txBody>
      </p:sp>
      <p:sp>
        <p:nvSpPr>
          <p:cNvPr id="20" name="Date Placeholder 19">
            <a:extLst>
              <a:ext uri="{FF2B5EF4-FFF2-40B4-BE49-F238E27FC236}">
                <a16:creationId xmlns:a16="http://schemas.microsoft.com/office/drawing/2014/main" id="{6118120B-49F2-457A-8FD7-4A9BA3AC6A66}"/>
              </a:ext>
            </a:extLst>
          </p:cNvPr>
          <p:cNvSpPr>
            <a:spLocks noGrp="1"/>
          </p:cNvSpPr>
          <p:nvPr>
            <p:ph type="dt" sz="half" idx="2"/>
          </p:nvPr>
        </p:nvSpPr>
        <p:spPr>
          <a:xfrm>
            <a:off x="-174" y="6248018"/>
            <a:ext cx="2435528" cy="614850"/>
          </a:xfrm>
          <a:solidFill>
            <a:srgbClr val="4F60C1"/>
          </a:solidFill>
        </p:spPr>
        <p:txBody>
          <a:bodyPr/>
          <a:lstStyle/>
          <a:p>
            <a:r>
              <a:rPr lang="en-US" dirty="0"/>
              <a:t>2023</a:t>
            </a:r>
          </a:p>
        </p:txBody>
      </p:sp>
      <p:sp>
        <p:nvSpPr>
          <p:cNvPr id="21" name="Footer Placeholder 20">
            <a:extLst>
              <a:ext uri="{FF2B5EF4-FFF2-40B4-BE49-F238E27FC236}">
                <a16:creationId xmlns:a16="http://schemas.microsoft.com/office/drawing/2014/main" id="{08ADC8B7-1650-4062-AE08-FC1C3B6ADD76}"/>
              </a:ext>
            </a:extLst>
          </p:cNvPr>
          <p:cNvSpPr>
            <a:spLocks noGrp="1"/>
          </p:cNvSpPr>
          <p:nvPr>
            <p:ph type="ftr" sz="quarter" idx="11"/>
          </p:nvPr>
        </p:nvSpPr>
        <p:spPr>
          <a:xfrm>
            <a:off x="2434682" y="6248018"/>
            <a:ext cx="7267426" cy="620868"/>
          </a:xfrm>
          <a:solidFill>
            <a:srgbClr val="4053BC">
              <a:alpha val="92000"/>
            </a:srgbClr>
          </a:solidFill>
        </p:spPr>
        <p:txBody>
          <a:bodyPr/>
          <a:lstStyle/>
          <a:p>
            <a:r>
              <a:rPr lang="en-US" dirty="0"/>
              <a:t>SCIENCE SABHA</a:t>
            </a:r>
          </a:p>
        </p:txBody>
      </p:sp>
      <p:sp>
        <p:nvSpPr>
          <p:cNvPr id="22" name="Slide Number Placeholder 21">
            <a:extLst>
              <a:ext uri="{FF2B5EF4-FFF2-40B4-BE49-F238E27FC236}">
                <a16:creationId xmlns:a16="http://schemas.microsoft.com/office/drawing/2014/main" id="{071C9AA2-1CCA-4329-B67C-08356C3C3CBC}"/>
              </a:ext>
            </a:extLst>
          </p:cNvPr>
          <p:cNvSpPr>
            <a:spLocks noGrp="1"/>
          </p:cNvSpPr>
          <p:nvPr>
            <p:ph type="sldNum" sz="quarter" idx="4"/>
          </p:nvPr>
        </p:nvSpPr>
        <p:spPr>
          <a:xfrm>
            <a:off x="9702108" y="6248018"/>
            <a:ext cx="2495699" cy="620866"/>
          </a:xfrm>
          <a:solidFill>
            <a:srgbClr val="4053BC">
              <a:alpha val="92000"/>
            </a:srgbClr>
          </a:solidFill>
        </p:spPr>
        <p:txBody>
          <a:bodyPr/>
          <a:lstStyle/>
          <a:p>
            <a:fld id="{EA87306C-81BA-4795-A5CA-9392456A8C1E}" type="slidenum">
              <a:rPr lang="en-US" smtClean="0"/>
              <a:pPr/>
              <a:t>9</a:t>
            </a:fld>
            <a:endParaRPr lang="en-US" dirty="0"/>
          </a:p>
        </p:txBody>
      </p:sp>
      <p:sp>
        <p:nvSpPr>
          <p:cNvPr id="10" name="Text Placeholder 98">
            <a:extLst>
              <a:ext uri="{FF2B5EF4-FFF2-40B4-BE49-F238E27FC236}">
                <a16:creationId xmlns:a16="http://schemas.microsoft.com/office/drawing/2014/main" id="{74994DE2-D009-0BCB-C2CF-A817E90F0893}"/>
              </a:ext>
            </a:extLst>
          </p:cNvPr>
          <p:cNvSpPr txBox="1">
            <a:spLocks/>
          </p:cNvSpPr>
          <p:nvPr/>
        </p:nvSpPr>
        <p:spPr>
          <a:xfrm>
            <a:off x="277791" y="3173211"/>
            <a:ext cx="5937813" cy="2973624"/>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Pauli suggested that the second is the right solution. He proposed a neutral, zero-mass particle </a:t>
            </a:r>
            <a:r>
              <a:rPr lang="en-US" i="1" dirty="0"/>
              <a:t>Neutron</a:t>
            </a:r>
            <a:r>
              <a:rPr lang="en-US" dirty="0"/>
              <a:t> that could carry away the energy. Once Fermi took up Pauli’s particle, renamed it as </a:t>
            </a:r>
            <a:r>
              <a:rPr lang="en-US" i="1" dirty="0"/>
              <a:t>Neutrino</a:t>
            </a:r>
            <a:r>
              <a:rPr lang="en-US" dirty="0"/>
              <a:t> and wrote his theory of beta decay, the scientific community accepted the second solution.</a:t>
            </a:r>
          </a:p>
          <a:p>
            <a:r>
              <a:rPr lang="en-US" dirty="0"/>
              <a:t>Later, experiments indicated the existence of two different neutrinos – termed the muon and tau neutrino.</a:t>
            </a:r>
          </a:p>
          <a:p>
            <a:r>
              <a:rPr lang="en-US" dirty="0"/>
              <a:t>But the problems with neutrinos were not over…</a:t>
            </a:r>
          </a:p>
        </p:txBody>
      </p:sp>
    </p:spTree>
    <p:extLst>
      <p:ext uri="{BB962C8B-B14F-4D97-AF65-F5344CB8AC3E}">
        <p14:creationId xmlns:p14="http://schemas.microsoft.com/office/powerpoint/2010/main" val="2316932"/>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439292-23DE-4FBC-B000-AFED89AC64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1B15C2-B622-4464-872A-FFB13E3A35C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{7E60CE45-3BD2-4467-BCAF-A5C9ED456915}tf16411175_win32</Template>
  <TotalTime>1269</TotalTime>
  <Words>1138</Words>
  <Application>Microsoft Office PowerPoint</Application>
  <PresentationFormat>Widescreen</PresentationFormat>
  <Paragraphs>158</Paragraphs>
  <Slides>15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Tenorite </vt:lpstr>
      <vt:lpstr>Tenorite Bold</vt:lpstr>
      <vt:lpstr>Office Theme</vt:lpstr>
      <vt:lpstr>The particle problem</vt:lpstr>
      <vt:lpstr>INTRODUCTION</vt:lpstr>
      <vt:lpstr>The Old school physics</vt:lpstr>
      <vt:lpstr>The particle Zoo</vt:lpstr>
      <vt:lpstr>The standard model</vt:lpstr>
      <vt:lpstr>The  neutrinos</vt:lpstr>
      <vt:lpstr>The standard model Now Complete</vt:lpstr>
      <vt:lpstr>BETA Decay</vt:lpstr>
      <vt:lpstr>Possible solutions</vt:lpstr>
      <vt:lpstr>Solar neutrino problem</vt:lpstr>
      <vt:lpstr>Quantum mechanics 101</vt:lpstr>
      <vt:lpstr>Neutrino Oscillations</vt:lpstr>
      <vt:lpstr>Neutrino Mass Problem</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particle problem</dc:title>
  <dc:creator>Adithya Rao</dc:creator>
  <cp:lastModifiedBy>Adithya Rao</cp:lastModifiedBy>
  <cp:revision>66</cp:revision>
  <dcterms:created xsi:type="dcterms:W3CDTF">2023-01-27T09:08:51Z</dcterms:created>
  <dcterms:modified xsi:type="dcterms:W3CDTF">2023-02-01T11:26:24Z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